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10" r:id="rId2"/>
    <p:sldId id="311" r:id="rId3"/>
    <p:sldId id="333" r:id="rId4"/>
    <p:sldId id="312" r:id="rId5"/>
    <p:sldId id="339" r:id="rId6"/>
    <p:sldId id="313" r:id="rId7"/>
    <p:sldId id="322" r:id="rId8"/>
    <p:sldId id="337" r:id="rId9"/>
    <p:sldId id="335" r:id="rId10"/>
    <p:sldId id="338" r:id="rId11"/>
    <p:sldId id="325" r:id="rId12"/>
    <p:sldId id="326" r:id="rId13"/>
    <p:sldId id="327" r:id="rId14"/>
    <p:sldId id="336" r:id="rId15"/>
    <p:sldId id="330" r:id="rId16"/>
    <p:sldId id="332" r:id="rId17"/>
    <p:sldId id="331" r:id="rId18"/>
  </p:sldIdLst>
  <p:sldSz cx="12192000" cy="6858000"/>
  <p:notesSz cx="6807200" cy="99393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周采葳" initials="周采葳" lastIdx="17" clrIdx="0"/>
  <p:cmAuthor id="2" name="陳姿樺"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 styleId="{FABFCF23-3B69-468F-B69F-88F6DE6A72F2}" styleName="">
    <a:wholeTbl>
      <a:tcTxStyle>
        <a:font>
          <a:latin typeface="+mn-lt"/>
          <a:ea typeface="+mn-ea"/>
          <a:cs typeface="+mn-cs"/>
        </a:font>
        <a:srgbClr val="000000"/>
      </a:tcTxStyle>
      <a:tcStyle>
        <a:tcBdr>
          <a:left>
            <a:ln w="12701" cap="flat" cmpd="sng" algn="ctr">
              <a:solidFill>
                <a:srgbClr val="4BACC6"/>
              </a:solidFill>
              <a:prstDash val="solid"/>
              <a:round/>
              <a:headEnd type="none" w="med" len="med"/>
              <a:tailEnd type="none" w="med" len="med"/>
            </a:ln>
          </a:left>
          <a:right>
            <a:ln w="12701" cap="flat" cmpd="sng" algn="ctr">
              <a:solidFill>
                <a:srgbClr val="4BACC6"/>
              </a:solidFill>
              <a:prstDash val="solid"/>
              <a:round/>
              <a:headEnd type="none" w="med" len="med"/>
              <a:tailEnd type="none" w="med" len="med"/>
            </a:ln>
          </a:right>
          <a:top>
            <a:ln w="12701" cap="flat" cmpd="sng" algn="ctr">
              <a:solidFill>
                <a:srgbClr val="4BACC6"/>
              </a:solidFill>
              <a:prstDash val="solid"/>
              <a:round/>
              <a:headEnd type="none" w="med" len="med"/>
              <a:tailEnd type="none" w="med" len="med"/>
            </a:ln>
          </a:top>
          <a:bottom>
            <a:ln w="12701" cap="flat" cmpd="sng" algn="ctr">
              <a:solidFill>
                <a:srgbClr val="4BACC6"/>
              </a:solidFill>
              <a:prstDash val="solid"/>
              <a:round/>
              <a:headEnd type="none" w="med" len="med"/>
              <a:tailEnd type="none" w="med" len="med"/>
            </a:ln>
          </a:bottom>
        </a:tcBdr>
        <a:fill>
          <a:solidFill>
            <a:srgbClr val="FFFFFF"/>
          </a:solidFill>
        </a:fill>
      </a:tcStyle>
    </a:wholeTbl>
    <a:band1H>
      <a:tcStyle>
        <a:tcBdr/>
        <a:fill>
          <a:solidFill>
            <a:srgbClr val="E9F1F5"/>
          </a:solidFill>
        </a:fill>
      </a:tcStyle>
    </a:band1H>
    <a:band1V>
      <a:tcStyle>
        <a:tcBdr/>
        <a:fill>
          <a:solidFill>
            <a:srgbClr val="E9F1F5"/>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50804" cap="flat" cmpd="dbl" algn="ctr">
              <a:solidFill>
                <a:srgbClr val="4BACC6"/>
              </a:solidFill>
              <a:prstDash val="solid"/>
              <a:round/>
              <a:headEnd type="none" w="med" len="med"/>
              <a:tailEnd type="none" w="med" len="med"/>
            </a:ln>
          </a:top>
        </a:tcBdr>
        <a:fill>
          <a:solidFill>
            <a:srgbClr val="FFFFFF"/>
          </a:solidFill>
        </a:fill>
      </a:tcStyle>
    </a:lastRow>
    <a:firstRow>
      <a:tcTxStyle b="on">
        <a:font>
          <a:latin typeface="+mn-lt"/>
          <a:ea typeface="+mn-ea"/>
          <a:cs typeface="+mn-cs"/>
        </a:font>
        <a:srgbClr val="FFFFFF"/>
      </a:tcTxStyle>
      <a:tcStyle>
        <a:tcBdr/>
        <a:fill>
          <a:solidFill>
            <a:srgbClr val="4BACC6"/>
          </a:solidFill>
        </a:fill>
      </a:tcStyle>
    </a:firstRow>
  </a:tblStyle>
  <a:tblStyle styleId="{7DF18680-E054-41AD-8BC1-D1AEF772440D}"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F1F5"/>
          </a:solidFill>
        </a:fill>
      </a:tcStyle>
    </a:wholeTbl>
    <a:band1H>
      <a:tcStyle>
        <a:tcBdr/>
        <a:fill>
          <a:solidFill>
            <a:srgbClr val="D0E3EA"/>
          </a:solidFill>
        </a:fill>
      </a:tcStyle>
    </a:band1H>
    <a:band2H>
      <a:tcStyle>
        <a:tcBdr/>
      </a:tcStyle>
    </a:band2H>
    <a:band1V>
      <a:tcStyle>
        <a:tcBdr/>
        <a:fill>
          <a:solidFill>
            <a:srgbClr val="D0E3EA"/>
          </a:solidFill>
        </a:fill>
      </a:tcStyle>
    </a:band1V>
    <a:band2V>
      <a:tcStyle>
        <a:tcBdr/>
      </a:tcStyle>
    </a:band2V>
    <a:lastCol>
      <a:tcTxStyle b="on">
        <a:font>
          <a:latin typeface="+mn-lt"/>
          <a:ea typeface="+mn-ea"/>
          <a:cs typeface="+mn-cs"/>
        </a:font>
        <a:srgbClr val="FFFFFF"/>
      </a:tcTxStyle>
      <a:tcStyle>
        <a:tcBdr/>
        <a:fill>
          <a:solidFill>
            <a:srgbClr val="4BACC6"/>
          </a:solidFill>
        </a:fill>
      </a:tcStyle>
    </a:lastCol>
    <a:firstCol>
      <a:tcTxStyle b="on">
        <a:font>
          <a:latin typeface="+mn-lt"/>
          <a:ea typeface="+mn-ea"/>
          <a:cs typeface="+mn-cs"/>
        </a:font>
        <a:srgbClr val="FFFFFF"/>
      </a:tcTxStyle>
      <a:tcStyle>
        <a:tcBdr/>
        <a:fill>
          <a:solidFill>
            <a:srgbClr val="4BACC6"/>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BACC6"/>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BACC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50" autoAdjust="0"/>
    <p:restoredTop sz="94660"/>
  </p:normalViewPr>
  <p:slideViewPr>
    <p:cSldViewPr snapToGrid="0" showGuides="1">
      <p:cViewPr varScale="1">
        <p:scale>
          <a:sx n="107" d="100"/>
          <a:sy n="107" d="100"/>
        </p:scale>
        <p:origin x="816"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周采葳" userId="b68e5b28-98ce-4f98-a92e-3867b8a59088" providerId="ADAL" clId="{94105391-3452-45A3-B8F6-863759F7B317}"/>
    <pc:docChg chg="undo redo modSld">
      <pc:chgData name="周采葳" userId="b68e5b28-98ce-4f98-a92e-3867b8a59088" providerId="ADAL" clId="{94105391-3452-45A3-B8F6-863759F7B317}" dt="2023-03-22T07:33:11.306" v="99"/>
      <pc:docMkLst>
        <pc:docMk/>
      </pc:docMkLst>
      <pc:sldChg chg="addCm modCm">
        <pc:chgData name="周采葳" userId="b68e5b28-98ce-4f98-a92e-3867b8a59088" providerId="ADAL" clId="{94105391-3452-45A3-B8F6-863759F7B317}" dt="2023-03-22T07:33:11.306" v="99"/>
        <pc:sldMkLst>
          <pc:docMk/>
          <pc:sldMk cId="0" sldId="311"/>
        </pc:sldMkLst>
      </pc:sldChg>
      <pc:sldChg chg="addCm modCm">
        <pc:chgData name="周采葳" userId="b68e5b28-98ce-4f98-a92e-3867b8a59088" providerId="ADAL" clId="{94105391-3452-45A3-B8F6-863759F7B317}" dt="2023-03-22T06:52:22.773" v="8"/>
        <pc:sldMkLst>
          <pc:docMk/>
          <pc:sldMk cId="0" sldId="312"/>
        </pc:sldMkLst>
      </pc:sldChg>
      <pc:sldChg chg="addCm delCm modCm">
        <pc:chgData name="周采葳" userId="b68e5b28-98ce-4f98-a92e-3867b8a59088" providerId="ADAL" clId="{94105391-3452-45A3-B8F6-863759F7B317}" dt="2023-03-22T07:05:41.779" v="27"/>
        <pc:sldMkLst>
          <pc:docMk/>
          <pc:sldMk cId="0" sldId="320"/>
        </pc:sldMkLst>
      </pc:sldChg>
      <pc:sldChg chg="addCm delCm modCm">
        <pc:chgData name="周采葳" userId="b68e5b28-98ce-4f98-a92e-3867b8a59088" providerId="ADAL" clId="{94105391-3452-45A3-B8F6-863759F7B317}" dt="2023-03-22T07:09:05.601" v="41"/>
        <pc:sldMkLst>
          <pc:docMk/>
          <pc:sldMk cId="3034635138" sldId="323"/>
        </pc:sldMkLst>
      </pc:sldChg>
      <pc:sldChg chg="modSp addCm modCm">
        <pc:chgData name="周采葳" userId="b68e5b28-98ce-4f98-a92e-3867b8a59088" providerId="ADAL" clId="{94105391-3452-45A3-B8F6-863759F7B317}" dt="2023-03-22T07:10:15.561" v="45"/>
        <pc:sldMkLst>
          <pc:docMk/>
          <pc:sldMk cId="682283522" sldId="324"/>
        </pc:sldMkLst>
        <pc:spChg chg="mod">
          <ac:chgData name="周采葳" userId="b68e5b28-98ce-4f98-a92e-3867b8a59088" providerId="ADAL" clId="{94105391-3452-45A3-B8F6-863759F7B317}" dt="2023-03-22T07:09:08.340" v="43" actId="1076"/>
          <ac:spMkLst>
            <pc:docMk/>
            <pc:sldMk cId="682283522" sldId="324"/>
            <ac:spMk id="9" creationId="{00000000-0000-0000-0000-000000000000}"/>
          </ac:spMkLst>
        </pc:spChg>
      </pc:sldChg>
      <pc:sldChg chg="addCm modCm">
        <pc:chgData name="周采葳" userId="b68e5b28-98ce-4f98-a92e-3867b8a59088" providerId="ADAL" clId="{94105391-3452-45A3-B8F6-863759F7B317}" dt="2023-03-22T07:13:32.891" v="51"/>
        <pc:sldMkLst>
          <pc:docMk/>
          <pc:sldMk cId="3966168884" sldId="325"/>
        </pc:sldMkLst>
      </pc:sldChg>
      <pc:sldChg chg="addCm modCm">
        <pc:chgData name="周采葳" userId="b68e5b28-98ce-4f98-a92e-3867b8a59088" providerId="ADAL" clId="{94105391-3452-45A3-B8F6-863759F7B317}" dt="2023-03-22T07:16:32.789" v="57"/>
        <pc:sldMkLst>
          <pc:docMk/>
          <pc:sldMk cId="2284984191" sldId="326"/>
        </pc:sldMkLst>
      </pc:sldChg>
      <pc:sldChg chg="addSp delSp modSp addCm modCm">
        <pc:chgData name="周采葳" userId="b68e5b28-98ce-4f98-a92e-3867b8a59088" providerId="ADAL" clId="{94105391-3452-45A3-B8F6-863759F7B317}" dt="2023-03-22T07:22:39.268" v="71"/>
        <pc:sldMkLst>
          <pc:docMk/>
          <pc:sldMk cId="1522333072" sldId="327"/>
        </pc:sldMkLst>
        <pc:spChg chg="add del">
          <ac:chgData name="周采葳" userId="b68e5b28-98ce-4f98-a92e-3867b8a59088" providerId="ADAL" clId="{94105391-3452-45A3-B8F6-863759F7B317}" dt="2023-03-22T07:17:10.712" v="61"/>
          <ac:spMkLst>
            <pc:docMk/>
            <pc:sldMk cId="1522333072" sldId="327"/>
            <ac:spMk id="3" creationId="{DB48B344-F11C-4985-8D1F-1DB1F854878A}"/>
          </ac:spMkLst>
        </pc:spChg>
        <pc:spChg chg="mod">
          <ac:chgData name="周采葳" userId="b68e5b28-98ce-4f98-a92e-3867b8a59088" providerId="ADAL" clId="{94105391-3452-45A3-B8F6-863759F7B317}" dt="2023-03-22T07:16:40.405" v="59" actId="1076"/>
          <ac:spMkLst>
            <pc:docMk/>
            <pc:sldMk cId="1522333072" sldId="327"/>
            <ac:spMk id="11" creationId="{00000000-0000-0000-0000-000000000000}"/>
          </ac:spMkLst>
        </pc:spChg>
      </pc:sldChg>
      <pc:sldChg chg="modSp addCm modCm">
        <pc:chgData name="周采葳" userId="b68e5b28-98ce-4f98-a92e-3867b8a59088" providerId="ADAL" clId="{94105391-3452-45A3-B8F6-863759F7B317}" dt="2023-03-22T06:51:06.237" v="5"/>
        <pc:sldMkLst>
          <pc:docMk/>
          <pc:sldMk cId="1943908049" sldId="333"/>
        </pc:sldMkLst>
        <pc:spChg chg="mod">
          <ac:chgData name="周采葳" userId="b68e5b28-98ce-4f98-a92e-3867b8a59088" providerId="ADAL" clId="{94105391-3452-45A3-B8F6-863759F7B317}" dt="2023-03-22T06:50:36.734" v="3" actId="20577"/>
          <ac:spMkLst>
            <pc:docMk/>
            <pc:sldMk cId="1943908049" sldId="333"/>
            <ac:spMk id="3" creationId="{00000000-0000-0000-0000-000000000000}"/>
          </ac:spMkLst>
        </pc:spChg>
      </pc:sldChg>
      <pc:sldChg chg="addCm modCm">
        <pc:chgData name="周采葳" userId="b68e5b28-98ce-4f98-a92e-3867b8a59088" providerId="ADAL" clId="{94105391-3452-45A3-B8F6-863759F7B317}" dt="2023-03-22T06:58:18.450" v="14"/>
        <pc:sldMkLst>
          <pc:docMk/>
          <pc:sldMk cId="2695005359" sldId="335"/>
        </pc:sldMkLst>
      </pc:sldChg>
      <pc:sldChg chg="modSp addCm delCm modCm">
        <pc:chgData name="周采葳" userId="b68e5b28-98ce-4f98-a92e-3867b8a59088" providerId="ADAL" clId="{94105391-3452-45A3-B8F6-863759F7B317}" dt="2023-03-22T07:32:18.036" v="94"/>
        <pc:sldMkLst>
          <pc:docMk/>
          <pc:sldMk cId="3347294319" sldId="336"/>
        </pc:sldMkLst>
        <pc:graphicFrameChg chg="mod modGraphic">
          <ac:chgData name="周采葳" userId="b68e5b28-98ce-4f98-a92e-3867b8a59088" providerId="ADAL" clId="{94105391-3452-45A3-B8F6-863759F7B317}" dt="2023-03-22T07:25:02.080" v="85" actId="179"/>
          <ac:graphicFrameMkLst>
            <pc:docMk/>
            <pc:sldMk cId="3347294319" sldId="336"/>
            <ac:graphicFrameMk id="5" creationId="{00000000-0000-0000-0000-000000000000}"/>
          </ac:graphicFrameMkLst>
        </pc:graphicFrameChg>
      </pc:sldChg>
    </pc:docChg>
  </pc:docChgLst>
  <pc:docChgLst>
    <pc:chgData name="李宣愛" userId="e8ad085a-3bf0-44e0-af00-ab6f9187a1c9" providerId="ADAL" clId="{3F907A78-8A55-4F9B-BBE0-067DCD77794D}"/>
    <pc:docChg chg="undo redo custSel modSld">
      <pc:chgData name="李宣愛" userId="e8ad085a-3bf0-44e0-af00-ab6f9187a1c9" providerId="ADAL" clId="{3F907A78-8A55-4F9B-BBE0-067DCD77794D}" dt="2023-12-21T06:01:43.816" v="25" actId="20577"/>
      <pc:docMkLst>
        <pc:docMk/>
      </pc:docMkLst>
      <pc:sldChg chg="modSp mod">
        <pc:chgData name="李宣愛" userId="e8ad085a-3bf0-44e0-af00-ab6f9187a1c9" providerId="ADAL" clId="{3F907A78-8A55-4F9B-BBE0-067DCD77794D}" dt="2023-12-21T05:59:59.588" v="2" actId="123"/>
        <pc:sldMkLst>
          <pc:docMk/>
          <pc:sldMk cId="4259061732" sldId="322"/>
        </pc:sldMkLst>
        <pc:spChg chg="mod">
          <ac:chgData name="李宣愛" userId="e8ad085a-3bf0-44e0-af00-ab6f9187a1c9" providerId="ADAL" clId="{3F907A78-8A55-4F9B-BBE0-067DCD77794D}" dt="2023-12-21T05:59:59.588" v="2" actId="123"/>
          <ac:spMkLst>
            <pc:docMk/>
            <pc:sldMk cId="4259061732" sldId="322"/>
            <ac:spMk id="8" creationId="{00000000-0000-0000-0000-000000000000}"/>
          </ac:spMkLst>
        </pc:spChg>
      </pc:sldChg>
      <pc:sldChg chg="modSp mod">
        <pc:chgData name="李宣愛" userId="e8ad085a-3bf0-44e0-af00-ab6f9187a1c9" providerId="ADAL" clId="{3F907A78-8A55-4F9B-BBE0-067DCD77794D}" dt="2023-12-21T06:00:09.524" v="4" actId="123"/>
        <pc:sldMkLst>
          <pc:docMk/>
          <pc:sldMk cId="3966168884" sldId="325"/>
        </pc:sldMkLst>
        <pc:spChg chg="mod">
          <ac:chgData name="李宣愛" userId="e8ad085a-3bf0-44e0-af00-ab6f9187a1c9" providerId="ADAL" clId="{3F907A78-8A55-4F9B-BBE0-067DCD77794D}" dt="2023-12-21T06:00:09.524" v="4" actId="123"/>
          <ac:spMkLst>
            <pc:docMk/>
            <pc:sldMk cId="3966168884" sldId="325"/>
            <ac:spMk id="5" creationId="{00000000-0000-0000-0000-000000000000}"/>
          </ac:spMkLst>
        </pc:spChg>
      </pc:sldChg>
      <pc:sldChg chg="modSp mod">
        <pc:chgData name="李宣愛" userId="e8ad085a-3bf0-44e0-af00-ab6f9187a1c9" providerId="ADAL" clId="{3F907A78-8A55-4F9B-BBE0-067DCD77794D}" dt="2023-12-21T06:01:10.532" v="12" actId="20577"/>
        <pc:sldMkLst>
          <pc:docMk/>
          <pc:sldMk cId="2284984191" sldId="326"/>
        </pc:sldMkLst>
        <pc:spChg chg="mod">
          <ac:chgData name="李宣愛" userId="e8ad085a-3bf0-44e0-af00-ab6f9187a1c9" providerId="ADAL" clId="{3F907A78-8A55-4F9B-BBE0-067DCD77794D}" dt="2023-12-21T06:01:10.532" v="12" actId="20577"/>
          <ac:spMkLst>
            <pc:docMk/>
            <pc:sldMk cId="2284984191" sldId="326"/>
            <ac:spMk id="6" creationId="{00000000-0000-0000-0000-000000000000}"/>
          </ac:spMkLst>
        </pc:spChg>
      </pc:sldChg>
      <pc:sldChg chg="modSp mod">
        <pc:chgData name="李宣愛" userId="e8ad085a-3bf0-44e0-af00-ab6f9187a1c9" providerId="ADAL" clId="{3F907A78-8A55-4F9B-BBE0-067DCD77794D}" dt="2023-12-21T06:00:19.299" v="6" actId="123"/>
        <pc:sldMkLst>
          <pc:docMk/>
          <pc:sldMk cId="1522333072" sldId="327"/>
        </pc:sldMkLst>
        <pc:spChg chg="mod">
          <ac:chgData name="李宣愛" userId="e8ad085a-3bf0-44e0-af00-ab6f9187a1c9" providerId="ADAL" clId="{3F907A78-8A55-4F9B-BBE0-067DCD77794D}" dt="2023-12-21T06:00:19.299" v="6" actId="123"/>
          <ac:spMkLst>
            <pc:docMk/>
            <pc:sldMk cId="1522333072" sldId="327"/>
            <ac:spMk id="11" creationId="{00000000-0000-0000-0000-000000000000}"/>
          </ac:spMkLst>
        </pc:spChg>
      </pc:sldChg>
      <pc:sldChg chg="modSp mod">
        <pc:chgData name="李宣愛" userId="e8ad085a-3bf0-44e0-af00-ab6f9187a1c9" providerId="ADAL" clId="{3F907A78-8A55-4F9B-BBE0-067DCD77794D}" dt="2023-12-21T06:01:43.816" v="25" actId="20577"/>
        <pc:sldMkLst>
          <pc:docMk/>
          <pc:sldMk cId="3347294319" sldId="336"/>
        </pc:sldMkLst>
        <pc:spChg chg="mod">
          <ac:chgData name="李宣愛" userId="e8ad085a-3bf0-44e0-af00-ab6f9187a1c9" providerId="ADAL" clId="{3F907A78-8A55-4F9B-BBE0-067DCD77794D}" dt="2023-12-21T06:01:43.816" v="25" actId="20577"/>
          <ac:spMkLst>
            <pc:docMk/>
            <pc:sldMk cId="3347294319" sldId="336"/>
            <ac:spMk id="9" creationId="{00000000-0000-0000-0000-000000000000}"/>
          </ac:spMkLst>
        </pc:spChg>
      </pc:sldChg>
      <pc:sldChg chg="modSp mod">
        <pc:chgData name="李宣愛" userId="e8ad085a-3bf0-44e0-af00-ab6f9187a1c9" providerId="ADAL" clId="{3F907A78-8A55-4F9B-BBE0-067DCD77794D}" dt="2023-12-21T06:00:04.533" v="3" actId="123"/>
        <pc:sldMkLst>
          <pc:docMk/>
          <pc:sldMk cId="1064203826" sldId="337"/>
        </pc:sldMkLst>
        <pc:spChg chg="mod">
          <ac:chgData name="李宣愛" userId="e8ad085a-3bf0-44e0-af00-ab6f9187a1c9" providerId="ADAL" clId="{3F907A78-8A55-4F9B-BBE0-067DCD77794D}" dt="2023-12-21T06:00:04.533" v="3" actId="123"/>
          <ac:spMkLst>
            <pc:docMk/>
            <pc:sldMk cId="1064203826" sldId="337"/>
            <ac:spMk id="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1"/>
            <a:ext cx="2949787" cy="498696"/>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3" name="日期版面配置區 2"/>
          <p:cNvSpPr txBox="1">
            <a:spLocks noGrp="1"/>
          </p:cNvSpPr>
          <p:nvPr>
            <p:ph type="dt" idx="1"/>
          </p:nvPr>
        </p:nvSpPr>
        <p:spPr>
          <a:xfrm>
            <a:off x="3855833" y="1"/>
            <a:ext cx="2949787" cy="498696"/>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EBA3D981-3074-4865-BDFA-679F3A059838}" type="datetime1">
              <a:rPr lang="en-US"/>
              <a:pPr lvl="0"/>
              <a:t>12/28/2023</a:t>
            </a:fld>
            <a:endParaRPr lang="en-US"/>
          </a:p>
        </p:txBody>
      </p:sp>
      <p:sp>
        <p:nvSpPr>
          <p:cNvPr id="4" name="投影片圖像版面配置區 3"/>
          <p:cNvSpPr>
            <a:spLocks noGrp="1" noRot="1" noChangeAspect="1"/>
          </p:cNvSpPr>
          <p:nvPr>
            <p:ph type="sldImg" idx="2"/>
          </p:nvPr>
        </p:nvSpPr>
        <p:spPr>
          <a:xfrm>
            <a:off x="422275" y="1243013"/>
            <a:ext cx="5962650" cy="3354387"/>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0720" y="4783305"/>
            <a:ext cx="5445760" cy="3913614"/>
          </a:xfrm>
          <a:prstGeom prst="rect">
            <a:avLst/>
          </a:prstGeom>
          <a:noFill/>
          <a:ln>
            <a:noFill/>
          </a:ln>
        </p:spPr>
        <p:txBody>
          <a:bodyPr vert="horz" wrap="square" lIns="91440" tIns="45720" rIns="91440" bIns="45720" anchor="t" anchorCtr="0" compatLnSpc="1">
            <a:noAutofit/>
          </a:body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頁尾版面配置區 5"/>
          <p:cNvSpPr txBox="1">
            <a:spLocks noGrp="1"/>
          </p:cNvSpPr>
          <p:nvPr>
            <p:ph type="ftr" sz="quarter" idx="4"/>
          </p:nvPr>
        </p:nvSpPr>
        <p:spPr>
          <a:xfrm>
            <a:off x="0" y="9440641"/>
            <a:ext cx="2949787" cy="498696"/>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7" name="投影片編號版面配置區 6"/>
          <p:cNvSpPr txBox="1">
            <a:spLocks noGrp="1"/>
          </p:cNvSpPr>
          <p:nvPr>
            <p:ph type="sldNum" sz="quarter" idx="5"/>
          </p:nvPr>
        </p:nvSpPr>
        <p:spPr>
          <a:xfrm>
            <a:off x="3855833" y="9440641"/>
            <a:ext cx="2949787" cy="498696"/>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53EC3F8F-0828-4DD9-911E-05EE94125ED6}" type="slidenum">
              <a:t>‹#›</a:t>
            </a:fld>
            <a:endParaRPr lang="en-US"/>
          </a:p>
        </p:txBody>
      </p:sp>
    </p:spTree>
    <p:extLst>
      <p:ext uri="{BB962C8B-B14F-4D97-AF65-F5344CB8AC3E}">
        <p14:creationId xmlns:p14="http://schemas.microsoft.com/office/powerpoint/2010/main" val="3170909110"/>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2275" y="1243013"/>
            <a:ext cx="5962650" cy="3354387"/>
          </a:xfrm>
          <a:ln w="12701">
            <a:solidFill>
              <a:srgbClr val="000000"/>
            </a:solidFill>
            <a:prstDash val="solid"/>
            <a:miter/>
          </a:ln>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55833" y="9440641"/>
            <a:ext cx="2949787" cy="498696"/>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40069CA-0467-4AF7-840F-A4B10EA6CB60}" type="slidenum">
              <a:t>1</a:t>
            </a:fld>
            <a:endParaRPr lang="en-US" sz="1200" b="0" i="0" u="none" strike="noStrike" kern="1200" cap="none" spc="0" baseline="0">
              <a:solidFill>
                <a:srgbClr val="000000"/>
              </a:solidFill>
              <a:uFillTx/>
              <a:latin typeface="Arial"/>
              <a:ea typeface="新細明體" pitchFamily="1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2275" y="1243013"/>
            <a:ext cx="5962650" cy="3354387"/>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55833" y="9440641"/>
            <a:ext cx="2949787" cy="498696"/>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CAEF864-DB93-4DAD-A0CE-543251C2DE02}" type="slidenum">
              <a:t>2</a:t>
            </a:fld>
            <a:endParaRPr lang="en-US" sz="1200" b="0" i="0" u="none" strike="noStrike" kern="1200" cap="none" spc="0" baseline="0">
              <a:solidFill>
                <a:srgbClr val="000000"/>
              </a:solidFill>
              <a:uFillTx/>
              <a:latin typeface="Arial"/>
              <a:ea typeface="新細明體" pitchFamily="1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914400" y="2130423"/>
            <a:ext cx="10363196"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828800" y="3886200"/>
            <a:ext cx="8534396"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129C0996-9EB2-4EAA-978B-6CD670869F62}" type="datetime1">
              <a:rPr lang="en-US" altLang="zh-TW" smtClean="0"/>
              <a:t>12/28/2023</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45E3867-045C-4194-BCF1-714E49025984}" type="slidenum">
              <a:t>‹#›</a:t>
            </a:fld>
            <a:endParaRPr lang="en-US"/>
          </a:p>
        </p:txBody>
      </p:sp>
    </p:spTree>
    <p:extLst>
      <p:ext uri="{BB962C8B-B14F-4D97-AF65-F5344CB8AC3E}">
        <p14:creationId xmlns:p14="http://schemas.microsoft.com/office/powerpoint/2010/main" val="3268484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6D219709-2017-4A6A-9FB2-EB0EFBD5208B}" type="datetime1">
              <a:rPr lang="en-US" altLang="zh-TW" smtClean="0"/>
              <a:t>12/28/2023</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BF846383-94CD-43ED-86FF-562C1FC40BF7}" type="slidenum">
              <a:t>‹#›</a:t>
            </a:fld>
            <a:endParaRPr lang="en-US"/>
          </a:p>
        </p:txBody>
      </p:sp>
    </p:spTree>
    <p:extLst>
      <p:ext uri="{BB962C8B-B14F-4D97-AF65-F5344CB8AC3E}">
        <p14:creationId xmlns:p14="http://schemas.microsoft.com/office/powerpoint/2010/main" val="108134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8839203" y="274640"/>
            <a:ext cx="27432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609603" y="274640"/>
            <a:ext cx="8026402"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7689C2B0-A6F2-4DF7-AB44-29FED0E5B3D9}" type="datetime1">
              <a:rPr lang="en-US" altLang="zh-TW" smtClean="0"/>
              <a:t>12/28/2023</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EB65B74D-FB2C-4A5F-953C-FA55AC67EB0F}" type="slidenum">
              <a:t>‹#›</a:t>
            </a:fld>
            <a:endParaRPr lang="en-US"/>
          </a:p>
        </p:txBody>
      </p:sp>
    </p:spTree>
    <p:extLst>
      <p:ext uri="{BB962C8B-B14F-4D97-AF65-F5344CB8AC3E}">
        <p14:creationId xmlns:p14="http://schemas.microsoft.com/office/powerpoint/2010/main" val="734164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標題及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EC7DF940-D286-4645-B94C-82BA93683092}" type="datetime1">
              <a:rPr lang="en-US" altLang="zh-TW" smtClean="0"/>
              <a:t>12/28/2023</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78DB0EE0-3E12-4C9C-A04F-9F0D983138EE}" type="slidenum">
              <a:t>‹#›</a:t>
            </a:fld>
            <a:endParaRPr lang="en-US"/>
          </a:p>
        </p:txBody>
      </p:sp>
    </p:spTree>
    <p:extLst>
      <p:ext uri="{BB962C8B-B14F-4D97-AF65-F5344CB8AC3E}">
        <p14:creationId xmlns:p14="http://schemas.microsoft.com/office/powerpoint/2010/main" val="348893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43B822FA-3223-432E-887D-8D68E73B7829}" type="datetime1">
              <a:rPr lang="en-US" altLang="zh-TW" smtClean="0"/>
              <a:t>12/28/2023</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E8B9472-B149-45A1-8CAF-25BEF21745C2}" type="slidenum">
              <a:t>‹#›</a:t>
            </a:fld>
            <a:endParaRPr lang="en-US"/>
          </a:p>
        </p:txBody>
      </p:sp>
    </p:spTree>
    <p:extLst>
      <p:ext uri="{BB962C8B-B14F-4D97-AF65-F5344CB8AC3E}">
        <p14:creationId xmlns:p14="http://schemas.microsoft.com/office/powerpoint/2010/main" val="226113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963082" y="4406905"/>
            <a:ext cx="10363196"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963082" y="2906713"/>
            <a:ext cx="10363196"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7FB2386A-6198-47CF-B04C-A13B1667C7B3}" type="datetime1">
              <a:rPr lang="en-US" altLang="zh-TW" smtClean="0"/>
              <a:t>12/28/2023</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962C8C2-EA4B-4F7F-A933-D91862458AD6}" type="slidenum">
              <a:t>‹#›</a:t>
            </a:fld>
            <a:endParaRPr lang="en-US"/>
          </a:p>
        </p:txBody>
      </p:sp>
    </p:spTree>
    <p:extLst>
      <p:ext uri="{BB962C8B-B14F-4D97-AF65-F5344CB8AC3E}">
        <p14:creationId xmlns:p14="http://schemas.microsoft.com/office/powerpoint/2010/main" val="362351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609603"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6197602"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3"/>
          <p:cNvSpPr txBox="1">
            <a:spLocks noGrp="1"/>
          </p:cNvSpPr>
          <p:nvPr>
            <p:ph type="dt" sz="half" idx="7"/>
          </p:nvPr>
        </p:nvSpPr>
        <p:spPr/>
        <p:txBody>
          <a:bodyPr/>
          <a:lstStyle>
            <a:lvl1pPr>
              <a:defRPr/>
            </a:lvl1pPr>
          </a:lstStyle>
          <a:p>
            <a:pPr lvl="0"/>
            <a:fld id="{83A264C8-ECF2-4CEA-8376-6D0ABEC94D0D}" type="datetime1">
              <a:rPr lang="en-US" altLang="zh-TW" smtClean="0"/>
              <a:t>12/28/2023</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D8E2EAAB-3C7D-40A5-A14D-3CB1850CDE45}" type="slidenum">
              <a:t>‹#›</a:t>
            </a:fld>
            <a:endParaRPr lang="en-US"/>
          </a:p>
        </p:txBody>
      </p:sp>
    </p:spTree>
    <p:extLst>
      <p:ext uri="{BB962C8B-B14F-4D97-AF65-F5344CB8AC3E}">
        <p14:creationId xmlns:p14="http://schemas.microsoft.com/office/powerpoint/2010/main" val="136256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609603" y="1535113"/>
            <a:ext cx="5386913"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609603" y="2174872"/>
            <a:ext cx="5386913"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6193368" y="1535113"/>
            <a:ext cx="5389034"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6193368" y="2174872"/>
            <a:ext cx="538903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3"/>
          <p:cNvSpPr txBox="1">
            <a:spLocks noGrp="1"/>
          </p:cNvSpPr>
          <p:nvPr>
            <p:ph type="dt" sz="half" idx="7"/>
          </p:nvPr>
        </p:nvSpPr>
        <p:spPr/>
        <p:txBody>
          <a:bodyPr/>
          <a:lstStyle>
            <a:lvl1pPr>
              <a:defRPr/>
            </a:lvl1pPr>
          </a:lstStyle>
          <a:p>
            <a:pPr lvl="0"/>
            <a:fld id="{47AF767F-5FAB-4C75-9CEF-59211769E6A5}" type="datetime1">
              <a:rPr lang="en-US" altLang="zh-TW" smtClean="0"/>
              <a:t>12/28/2023</a:t>
            </a:fld>
            <a:endParaRPr lang="en-US"/>
          </a:p>
        </p:txBody>
      </p:sp>
      <p:sp>
        <p:nvSpPr>
          <p:cNvPr id="8" name="頁尾版面配置區 4"/>
          <p:cNvSpPr txBox="1">
            <a:spLocks noGrp="1"/>
          </p:cNvSpPr>
          <p:nvPr>
            <p:ph type="ftr" sz="quarter" idx="9"/>
          </p:nvPr>
        </p:nvSpPr>
        <p:spPr/>
        <p:txBody>
          <a:bodyPr/>
          <a:lstStyle>
            <a:lvl1pPr>
              <a:defRPr/>
            </a:lvl1pPr>
          </a:lstStyle>
          <a:p>
            <a:pPr lvl="0"/>
            <a:endParaRPr lang="en-US"/>
          </a:p>
        </p:txBody>
      </p:sp>
      <p:sp>
        <p:nvSpPr>
          <p:cNvPr id="9" name="投影片編號版面配置區 5"/>
          <p:cNvSpPr txBox="1">
            <a:spLocks noGrp="1"/>
          </p:cNvSpPr>
          <p:nvPr>
            <p:ph type="sldNum" sz="quarter" idx="8"/>
          </p:nvPr>
        </p:nvSpPr>
        <p:spPr/>
        <p:txBody>
          <a:bodyPr/>
          <a:lstStyle>
            <a:lvl1pPr>
              <a:defRPr/>
            </a:lvl1pPr>
          </a:lstStyle>
          <a:p>
            <a:pPr lvl="0"/>
            <a:fld id="{FBC3CC29-0319-4F72-B918-469E05D7DE1F}" type="slidenum">
              <a:t>‹#›</a:t>
            </a:fld>
            <a:endParaRPr lang="en-US"/>
          </a:p>
        </p:txBody>
      </p:sp>
    </p:spTree>
    <p:extLst>
      <p:ext uri="{BB962C8B-B14F-4D97-AF65-F5344CB8AC3E}">
        <p14:creationId xmlns:p14="http://schemas.microsoft.com/office/powerpoint/2010/main" val="1005893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3"/>
          <p:cNvSpPr txBox="1">
            <a:spLocks noGrp="1"/>
          </p:cNvSpPr>
          <p:nvPr>
            <p:ph type="dt" sz="half" idx="7"/>
          </p:nvPr>
        </p:nvSpPr>
        <p:spPr/>
        <p:txBody>
          <a:bodyPr/>
          <a:lstStyle>
            <a:lvl1pPr>
              <a:defRPr/>
            </a:lvl1pPr>
          </a:lstStyle>
          <a:p>
            <a:pPr lvl="0"/>
            <a:fld id="{FAB6EC10-B911-43FA-9A68-8C3BB81E39D8}" type="datetime1">
              <a:rPr lang="en-US" altLang="zh-TW" smtClean="0"/>
              <a:t>12/28/2023</a:t>
            </a:fld>
            <a:endParaRPr lang="en-US"/>
          </a:p>
        </p:txBody>
      </p:sp>
      <p:sp>
        <p:nvSpPr>
          <p:cNvPr id="4" name="頁尾版面配置區 4"/>
          <p:cNvSpPr txBox="1">
            <a:spLocks noGrp="1"/>
          </p:cNvSpPr>
          <p:nvPr>
            <p:ph type="ftr" sz="quarter" idx="9"/>
          </p:nvPr>
        </p:nvSpPr>
        <p:spPr/>
        <p:txBody>
          <a:bodyPr/>
          <a:lstStyle>
            <a:lvl1pPr>
              <a:defRPr/>
            </a:lvl1pPr>
          </a:lstStyle>
          <a:p>
            <a:pPr lvl="0"/>
            <a:endParaRPr lang="en-US"/>
          </a:p>
        </p:txBody>
      </p:sp>
      <p:sp>
        <p:nvSpPr>
          <p:cNvPr id="5" name="投影片編號版面配置區 5"/>
          <p:cNvSpPr txBox="1">
            <a:spLocks noGrp="1"/>
          </p:cNvSpPr>
          <p:nvPr>
            <p:ph type="sldNum" sz="quarter" idx="8"/>
          </p:nvPr>
        </p:nvSpPr>
        <p:spPr/>
        <p:txBody>
          <a:bodyPr/>
          <a:lstStyle>
            <a:lvl1pPr>
              <a:defRPr/>
            </a:lvl1pPr>
          </a:lstStyle>
          <a:p>
            <a:pPr lvl="0"/>
            <a:fld id="{7F2BC183-7A29-476E-BF78-4E872864F69F}" type="slidenum">
              <a:t>‹#›</a:t>
            </a:fld>
            <a:endParaRPr lang="en-US"/>
          </a:p>
        </p:txBody>
      </p:sp>
    </p:spTree>
    <p:extLst>
      <p:ext uri="{BB962C8B-B14F-4D97-AF65-F5344CB8AC3E}">
        <p14:creationId xmlns:p14="http://schemas.microsoft.com/office/powerpoint/2010/main" val="3434212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txBox="1">
            <a:spLocks noGrp="1"/>
          </p:cNvSpPr>
          <p:nvPr>
            <p:ph type="dt" sz="half" idx="7"/>
          </p:nvPr>
        </p:nvSpPr>
        <p:spPr/>
        <p:txBody>
          <a:bodyPr/>
          <a:lstStyle>
            <a:lvl1pPr>
              <a:defRPr/>
            </a:lvl1pPr>
          </a:lstStyle>
          <a:p>
            <a:pPr lvl="0"/>
            <a:fld id="{A53027BD-4C89-4D0E-B403-C418FDE95BE4}" type="datetime1">
              <a:rPr lang="en-US" altLang="zh-TW" smtClean="0"/>
              <a:t>12/28/2023</a:t>
            </a:fld>
            <a:endParaRPr lang="en-US"/>
          </a:p>
        </p:txBody>
      </p:sp>
      <p:sp>
        <p:nvSpPr>
          <p:cNvPr id="3" name="頁尾版面配置區 4"/>
          <p:cNvSpPr txBox="1">
            <a:spLocks noGrp="1"/>
          </p:cNvSpPr>
          <p:nvPr>
            <p:ph type="ftr" sz="quarter" idx="9"/>
          </p:nvPr>
        </p:nvSpPr>
        <p:spPr/>
        <p:txBody>
          <a:bodyPr/>
          <a:lstStyle>
            <a:lvl1pPr>
              <a:defRPr/>
            </a:lvl1pPr>
          </a:lstStyle>
          <a:p>
            <a:pPr lvl="0"/>
            <a:endParaRPr lang="en-US"/>
          </a:p>
        </p:txBody>
      </p:sp>
      <p:sp>
        <p:nvSpPr>
          <p:cNvPr id="4" name="投影片編號版面配置區 5"/>
          <p:cNvSpPr txBox="1">
            <a:spLocks noGrp="1"/>
          </p:cNvSpPr>
          <p:nvPr>
            <p:ph type="sldNum" sz="quarter" idx="8"/>
          </p:nvPr>
        </p:nvSpPr>
        <p:spPr/>
        <p:txBody>
          <a:bodyPr/>
          <a:lstStyle>
            <a:lvl1pPr>
              <a:defRPr/>
            </a:lvl1pPr>
          </a:lstStyle>
          <a:p>
            <a:pPr lvl="0"/>
            <a:fld id="{3C14295D-E9BE-4DC1-9B77-09F710926A7D}" type="slidenum">
              <a:t>‹#›</a:t>
            </a:fld>
            <a:endParaRPr lang="en-US"/>
          </a:p>
        </p:txBody>
      </p:sp>
    </p:spTree>
    <p:extLst>
      <p:ext uri="{BB962C8B-B14F-4D97-AF65-F5344CB8AC3E}">
        <p14:creationId xmlns:p14="http://schemas.microsoft.com/office/powerpoint/2010/main" val="3789604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609603" y="273048"/>
            <a:ext cx="4011079"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4766730" y="273048"/>
            <a:ext cx="6815663"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609603" y="1435105"/>
            <a:ext cx="4011079"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3"/>
          <p:cNvSpPr txBox="1">
            <a:spLocks noGrp="1"/>
          </p:cNvSpPr>
          <p:nvPr>
            <p:ph type="dt" sz="half" idx="7"/>
          </p:nvPr>
        </p:nvSpPr>
        <p:spPr/>
        <p:txBody>
          <a:bodyPr/>
          <a:lstStyle>
            <a:lvl1pPr>
              <a:defRPr/>
            </a:lvl1pPr>
          </a:lstStyle>
          <a:p>
            <a:pPr lvl="0"/>
            <a:fld id="{9CA9E464-4717-4B4D-B209-860DB9CA3DDC}" type="datetime1">
              <a:rPr lang="en-US" altLang="zh-TW" smtClean="0"/>
              <a:t>12/28/2023</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7B94FF01-4FE8-48C2-B5B6-4DDFC48FE978}" type="slidenum">
              <a:t>‹#›</a:t>
            </a:fld>
            <a:endParaRPr lang="en-US"/>
          </a:p>
        </p:txBody>
      </p:sp>
    </p:spTree>
    <p:extLst>
      <p:ext uri="{BB962C8B-B14F-4D97-AF65-F5344CB8AC3E}">
        <p14:creationId xmlns:p14="http://schemas.microsoft.com/office/powerpoint/2010/main" val="215926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2389720" y="4800600"/>
            <a:ext cx="73152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2389720" y="612776"/>
            <a:ext cx="7315200" cy="4114800"/>
          </a:xfrm>
        </p:spPr>
        <p:txBody>
          <a:bodyPr>
            <a:normAutofit/>
          </a:bodyPr>
          <a:lstStyle>
            <a:lvl1pPr marL="0" indent="0">
              <a:buNone/>
              <a:defRPr lang="en-US"/>
            </a:lvl1pPr>
          </a:lstStyle>
          <a:p>
            <a:pPr lvl="0"/>
            <a:endParaRPr lang="en-US"/>
          </a:p>
        </p:txBody>
      </p:sp>
      <p:sp>
        <p:nvSpPr>
          <p:cNvPr id="4" name="文字版面配置區 3"/>
          <p:cNvSpPr txBox="1">
            <a:spLocks noGrp="1"/>
          </p:cNvSpPr>
          <p:nvPr>
            <p:ph type="body" idx="2"/>
          </p:nvPr>
        </p:nvSpPr>
        <p:spPr>
          <a:xfrm>
            <a:off x="2389720" y="5367335"/>
            <a:ext cx="73152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3"/>
          <p:cNvSpPr txBox="1">
            <a:spLocks noGrp="1"/>
          </p:cNvSpPr>
          <p:nvPr>
            <p:ph type="dt" sz="half" idx="7"/>
          </p:nvPr>
        </p:nvSpPr>
        <p:spPr/>
        <p:txBody>
          <a:bodyPr/>
          <a:lstStyle>
            <a:lvl1pPr>
              <a:defRPr/>
            </a:lvl1pPr>
          </a:lstStyle>
          <a:p>
            <a:pPr lvl="0"/>
            <a:fld id="{231DAEBE-B08D-4224-A88C-7C4280AC8BFF}" type="datetime1">
              <a:rPr lang="en-US" altLang="zh-TW" smtClean="0"/>
              <a:t>12/28/2023</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41FA7B50-3697-4E79-B23A-398400449BE1}" type="slidenum">
              <a:t>‹#›</a:t>
            </a:fld>
            <a:endParaRPr lang="en-US"/>
          </a:p>
        </p:txBody>
      </p:sp>
    </p:spTree>
    <p:extLst>
      <p:ext uri="{BB962C8B-B14F-4D97-AF65-F5344CB8AC3E}">
        <p14:creationId xmlns:p14="http://schemas.microsoft.com/office/powerpoint/2010/main" val="237332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609603" y="274640"/>
            <a:ext cx="10972800" cy="964613"/>
          </a:xfrm>
          <a:prstGeom prst="rect">
            <a:avLst/>
          </a:prstGeom>
          <a:noFill/>
          <a:ln>
            <a:noFill/>
          </a:ln>
        </p:spPr>
        <p:txBody>
          <a:bodyPr vert="horz" wrap="square" lIns="91440" tIns="45720" rIns="91440" bIns="45720" anchor="ctr" anchorCtr="1" compatLnSpc="1">
            <a:noAutofit/>
          </a:bodyPr>
          <a:lstStyle/>
          <a:p>
            <a:pPr lvl="0"/>
            <a:r>
              <a:rPr lang="zh-TW" dirty="0"/>
              <a:t>按一下以編輯母片標題樣式</a:t>
            </a:r>
          </a:p>
        </p:txBody>
      </p:sp>
      <p:sp>
        <p:nvSpPr>
          <p:cNvPr id="3" name="文字版面配置區 2"/>
          <p:cNvSpPr txBox="1">
            <a:spLocks noGrp="1"/>
          </p:cNvSpPr>
          <p:nvPr>
            <p:ph type="body" idx="1"/>
          </p:nvPr>
        </p:nvSpPr>
        <p:spPr>
          <a:xfrm>
            <a:off x="609603" y="1359568"/>
            <a:ext cx="10972800" cy="4766591"/>
          </a:xfrm>
          <a:prstGeom prst="rect">
            <a:avLst/>
          </a:prstGeom>
          <a:noFill/>
          <a:ln>
            <a:noFill/>
          </a:ln>
        </p:spPr>
        <p:txBody>
          <a:bodyPr vert="horz" wrap="square" lIns="91440" tIns="45720" rIns="91440" bIns="45720" anchor="t" anchorCtr="0" compatLnSpc="1">
            <a:noAutofit/>
          </a:bodyPr>
          <a:lstStyle/>
          <a:p>
            <a:pPr lvl="0"/>
            <a:r>
              <a:rPr lang="zh-TW" dirty="0"/>
              <a:t>按一下以編輯母片文字樣式</a:t>
            </a:r>
          </a:p>
          <a:p>
            <a:pPr lvl="1"/>
            <a:r>
              <a:rPr lang="zh-TW" dirty="0"/>
              <a:t>第二層</a:t>
            </a:r>
          </a:p>
          <a:p>
            <a:pPr lvl="2"/>
            <a:r>
              <a:rPr lang="zh-TW" dirty="0"/>
              <a:t>第三層</a:t>
            </a:r>
          </a:p>
          <a:p>
            <a:pPr lvl="3"/>
            <a:r>
              <a:rPr lang="zh-TW" dirty="0"/>
              <a:t>第四層</a:t>
            </a:r>
          </a:p>
          <a:p>
            <a:pPr lvl="4"/>
            <a:r>
              <a:rPr lang="zh-TW" dirty="0"/>
              <a:t>第五層</a:t>
            </a:r>
          </a:p>
        </p:txBody>
      </p:sp>
      <p:sp>
        <p:nvSpPr>
          <p:cNvPr id="4" name="日期版面配置區 3"/>
          <p:cNvSpPr txBox="1">
            <a:spLocks noGrp="1"/>
          </p:cNvSpPr>
          <p:nvPr>
            <p:ph type="dt" sz="half" idx="2"/>
          </p:nvPr>
        </p:nvSpPr>
        <p:spPr>
          <a:xfrm>
            <a:off x="609603"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mn-lt"/>
                <a:ea typeface="+mn-ea"/>
              </a:defRPr>
            </a:lvl1pPr>
          </a:lstStyle>
          <a:p>
            <a:fld id="{DC89E7DF-B2ED-4F03-8760-480C3259573A}" type="datetime1">
              <a:rPr lang="en-US" altLang="zh-TW" smtClean="0"/>
              <a:t>12/28/2023</a:t>
            </a:fld>
            <a:endParaRPr lang="zh-TW" altLang="en-US"/>
          </a:p>
        </p:txBody>
      </p:sp>
      <p:sp>
        <p:nvSpPr>
          <p:cNvPr id="5" name="頁尾版面配置區 4"/>
          <p:cNvSpPr txBox="1">
            <a:spLocks noGrp="1"/>
          </p:cNvSpPr>
          <p:nvPr>
            <p:ph type="ftr" sz="quarter" idx="3"/>
          </p:nvPr>
        </p:nvSpPr>
        <p:spPr>
          <a:xfrm>
            <a:off x="4165604" y="6356351"/>
            <a:ext cx="3860797"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mn-lt"/>
                <a:ea typeface="+mn-ea"/>
              </a:defRPr>
            </a:lvl1pPr>
          </a:lstStyle>
          <a:p>
            <a:endParaRPr lang="zh-TW" altLang="en-US"/>
          </a:p>
        </p:txBody>
      </p:sp>
      <p:sp>
        <p:nvSpPr>
          <p:cNvPr id="6" name="投影片編號版面配置區 5"/>
          <p:cNvSpPr txBox="1">
            <a:spLocks noGrp="1"/>
          </p:cNvSpPr>
          <p:nvPr>
            <p:ph type="sldNum" sz="quarter" idx="4"/>
          </p:nvPr>
        </p:nvSpPr>
        <p:spPr>
          <a:xfrm>
            <a:off x="9206835"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mn-lt"/>
                <a:ea typeface="+mn-ea"/>
              </a:defRPr>
            </a:lvl1pPr>
          </a:lstStyle>
          <a:p>
            <a:fld id="{33A1CD7F-D115-4A89-8AD1-B8043717F85D}" type="slidenum">
              <a:rPr lang="en-US" altLang="zh-TW"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0" marR="0" lvl="0" indent="0" algn="ctr" defTabSz="914400" rtl="0" fontAlgn="auto" hangingPunct="1">
        <a:lnSpc>
          <a:spcPct val="100000"/>
        </a:lnSpc>
        <a:spcBef>
          <a:spcPts val="0"/>
        </a:spcBef>
        <a:spcAft>
          <a:spcPts val="0"/>
        </a:spcAft>
        <a:buNone/>
        <a:tabLst/>
        <a:defRPr lang="zh-TW" sz="4000" b="0" i="0" u="none" strike="noStrike" kern="1200" cap="none" spc="0" baseline="0">
          <a:solidFill>
            <a:srgbClr val="000000"/>
          </a:solidFill>
          <a:uFillTx/>
          <a:latin typeface="+mn-lt"/>
          <a:ea typeface="+mn-ea"/>
        </a:defRPr>
      </a:lvl1pPr>
    </p:titleStyle>
    <p:body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mn-lt"/>
          <a:ea typeface="+mn-ea"/>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mn-lt"/>
          <a:ea typeface="+mn-ea"/>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mn-lt"/>
          <a:ea typeface="+mn-ea"/>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mn-lt"/>
          <a:ea typeface="+mn-ea"/>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mn-lt"/>
          <a:ea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55">
    <p:spTree>
      <p:nvGrpSpPr>
        <p:cNvPr id="1" name=""/>
        <p:cNvGrpSpPr/>
        <p:nvPr/>
      </p:nvGrpSpPr>
      <p:grpSpPr>
        <a:xfrm>
          <a:off x="0" y="0"/>
          <a:ext cx="0" cy="0"/>
          <a:chOff x="0" y="0"/>
          <a:chExt cx="0" cy="0"/>
        </a:xfrm>
      </p:grpSpPr>
      <p:sp>
        <p:nvSpPr>
          <p:cNvPr id="2" name="標題 1"/>
          <p:cNvSpPr/>
          <p:nvPr/>
        </p:nvSpPr>
        <p:spPr>
          <a:xfrm>
            <a:off x="304801" y="352034"/>
            <a:ext cx="11492947" cy="2143125"/>
          </a:xfrm>
          <a:prstGeom prst="rect">
            <a:avLst/>
          </a:prstGeom>
          <a:noFill/>
          <a:ln cap="flat">
            <a:noFill/>
            <a:prstDash val="solid"/>
          </a:ln>
        </p:spPr>
        <p:txBody>
          <a:bodyPr vert="horz" wrap="square" lIns="91440" tIns="45720" rIns="91440" bIns="45720" anchor="ctr" anchorCtr="1" compatLnSpc="1">
            <a:noAutofit/>
          </a:bodyPr>
          <a:lstStyle/>
          <a:p>
            <a:pPr lvl="0" algn="ctr">
              <a:defRPr sz="1800" b="0" i="0" u="none" strike="noStrike" kern="0" cap="none" spc="0" baseline="0">
                <a:solidFill>
                  <a:srgbClr val="000000"/>
                </a:solidFill>
                <a:uFillTx/>
              </a:defRPr>
            </a:pPr>
            <a:r>
              <a:rPr lang="zh-TW" sz="3200" b="1" i="0" u="none" strike="noStrike" kern="1200" cap="none" spc="0" baseline="0" dirty="0">
                <a:solidFill>
                  <a:srgbClr val="000000"/>
                </a:solidFill>
                <a:uFillTx/>
                <a:latin typeface="標楷體" pitchFamily="65"/>
                <a:ea typeface="標楷體" pitchFamily="65"/>
                <a:cs typeface="Times New Roman" pitchFamily="18"/>
              </a:rPr>
              <a:t>經濟部</a:t>
            </a:r>
            <a:r>
              <a:rPr lang="en-US" sz="3200" b="1" i="0" u="none" strike="noStrike" kern="1200" cap="none" spc="0" baseline="0" dirty="0">
                <a:solidFill>
                  <a:srgbClr val="000000"/>
                </a:solidFill>
                <a:uFillTx/>
                <a:latin typeface="標楷體" pitchFamily="65"/>
                <a:ea typeface="標楷體" pitchFamily="65"/>
                <a:cs typeface="Times New Roman" pitchFamily="18"/>
              </a:rPr>
              <a:t/>
            </a:r>
            <a:br>
              <a:rPr lang="en-US" sz="3200" b="1" i="0" u="none" strike="noStrike" kern="1200" cap="none" spc="0" baseline="0" dirty="0">
                <a:solidFill>
                  <a:srgbClr val="000000"/>
                </a:solidFill>
                <a:uFillTx/>
                <a:latin typeface="標楷體" pitchFamily="65"/>
                <a:ea typeface="標楷體" pitchFamily="65"/>
                <a:cs typeface="Times New Roman" pitchFamily="18"/>
              </a:rPr>
            </a:br>
            <a:r>
              <a:rPr lang="zh-TW" altLang="en-US" sz="3200" b="1" dirty="0">
                <a:solidFill>
                  <a:srgbClr val="000000"/>
                </a:solidFill>
                <a:latin typeface="標楷體" pitchFamily="65"/>
                <a:ea typeface="標楷體" pitchFamily="65"/>
                <a:cs typeface="Times New Roman" pitchFamily="18"/>
              </a:rPr>
              <a:t>中小型製造業</a:t>
            </a:r>
            <a:r>
              <a:rPr lang="en-US" altLang="zh-TW" sz="3200" b="1" dirty="0">
                <a:solidFill>
                  <a:srgbClr val="000000"/>
                </a:solidFill>
                <a:latin typeface="標楷體" pitchFamily="65"/>
                <a:ea typeface="標楷體" pitchFamily="65"/>
                <a:cs typeface="Times New Roman" pitchFamily="18"/>
              </a:rPr>
              <a:t>(</a:t>
            </a:r>
            <a:r>
              <a:rPr lang="zh-TW" altLang="en-US" sz="3200" b="1" dirty="0">
                <a:solidFill>
                  <a:srgbClr val="000000"/>
                </a:solidFill>
                <a:latin typeface="標楷體" pitchFamily="65"/>
                <a:ea typeface="標楷體" pitchFamily="65"/>
                <a:cs typeface="Times New Roman" pitchFamily="18"/>
              </a:rPr>
              <a:t>經常僱用員工數</a:t>
            </a:r>
            <a:r>
              <a:rPr lang="en-US" altLang="zh-TW" sz="3200" b="1" dirty="0">
                <a:solidFill>
                  <a:srgbClr val="000000"/>
                </a:solidFill>
                <a:latin typeface="標楷體" pitchFamily="65"/>
                <a:ea typeface="標楷體" pitchFamily="65"/>
                <a:cs typeface="Times New Roman" pitchFamily="18"/>
              </a:rPr>
              <a:t>9</a:t>
            </a:r>
            <a:r>
              <a:rPr lang="zh-TW" altLang="en-US" sz="3200" b="1" dirty="0">
                <a:solidFill>
                  <a:srgbClr val="000000"/>
                </a:solidFill>
                <a:latin typeface="標楷體" pitchFamily="65"/>
                <a:ea typeface="標楷體" pitchFamily="65"/>
                <a:cs typeface="Times New Roman" pitchFamily="18"/>
              </a:rPr>
              <a:t>人以下</a:t>
            </a:r>
            <a:r>
              <a:rPr lang="en-US" altLang="zh-TW" sz="3200" b="1" dirty="0">
                <a:solidFill>
                  <a:srgbClr val="000000"/>
                </a:solidFill>
                <a:latin typeface="標楷體" pitchFamily="65"/>
                <a:ea typeface="標楷體" pitchFamily="65"/>
                <a:cs typeface="Times New Roman" pitchFamily="18"/>
              </a:rPr>
              <a:t>)</a:t>
            </a:r>
            <a:r>
              <a:rPr lang="zh-TW" altLang="en-US" sz="3200" b="1" dirty="0">
                <a:solidFill>
                  <a:srgbClr val="000000"/>
                </a:solidFill>
                <a:latin typeface="標楷體" pitchFamily="65"/>
                <a:ea typeface="標楷體" pitchFamily="65"/>
                <a:cs typeface="Times New Roman" pitchFamily="18"/>
              </a:rPr>
              <a:t>低碳及智慧化升級轉型補助作業</a:t>
            </a:r>
            <a:r>
              <a:rPr lang="en-US" sz="3200" b="1" i="0" u="none" strike="noStrike" kern="1200" cap="none" spc="0" baseline="0" dirty="0">
                <a:solidFill>
                  <a:srgbClr val="000000"/>
                </a:solidFill>
                <a:uFillTx/>
                <a:latin typeface="標楷體" pitchFamily="65"/>
                <a:ea typeface="標楷體" pitchFamily="65"/>
                <a:cs typeface="Times New Roman" pitchFamily="18"/>
              </a:rPr>
              <a:t/>
            </a:r>
            <a:br>
              <a:rPr lang="en-US" sz="3200" b="1" i="0" u="none" strike="noStrike" kern="1200" cap="none" spc="0" baseline="0" dirty="0">
                <a:solidFill>
                  <a:srgbClr val="000000"/>
                </a:solidFill>
                <a:uFillTx/>
                <a:latin typeface="標楷體" pitchFamily="65"/>
                <a:ea typeface="標楷體" pitchFamily="65"/>
                <a:cs typeface="Times New Roman" pitchFamily="18"/>
              </a:rPr>
            </a:br>
            <a:r>
              <a:rPr lang="en-US" sz="3200" b="1" i="0" u="none" strike="noStrike" kern="1200" cap="none" spc="0" baseline="0" dirty="0">
                <a:solidFill>
                  <a:srgbClr val="000000"/>
                </a:solidFill>
                <a:uFillTx/>
                <a:latin typeface="標楷體" pitchFamily="65"/>
                <a:ea typeface="標楷體" pitchFamily="65"/>
                <a:cs typeface="Times New Roman" pitchFamily="18"/>
              </a:rPr>
              <a:t>(</a:t>
            </a:r>
            <a:r>
              <a:rPr lang="zh-TW" altLang="en-US" sz="3200" b="1" i="0" u="none" strike="noStrike" kern="1200" cap="none" spc="0" baseline="0" dirty="0">
                <a:solidFill>
                  <a:srgbClr val="000000"/>
                </a:solidFill>
                <a:uFillTx/>
                <a:latin typeface="標楷體" pitchFamily="65"/>
                <a:ea typeface="標楷體" pitchFamily="65"/>
                <a:cs typeface="Times New Roman" pitchFamily="18"/>
              </a:rPr>
              <a:t>申請書第二部分</a:t>
            </a:r>
            <a:r>
              <a:rPr lang="en-US" sz="3200" b="1" i="0" u="none" strike="noStrike" kern="1200" cap="none" spc="0" baseline="0" dirty="0">
                <a:solidFill>
                  <a:srgbClr val="000000"/>
                </a:solidFill>
                <a:uFillTx/>
                <a:latin typeface="標楷體" pitchFamily="65"/>
                <a:ea typeface="標楷體" pitchFamily="65"/>
                <a:cs typeface="Times New Roman" pitchFamily="18"/>
              </a:rPr>
              <a:t>)</a:t>
            </a:r>
            <a:endParaRPr lang="en-US" sz="1800" b="1" i="0" u="none" strike="noStrike" kern="1200" cap="none" spc="0" baseline="0" dirty="0">
              <a:solidFill>
                <a:srgbClr val="595959"/>
              </a:solidFill>
              <a:uFillTx/>
              <a:latin typeface="標楷體" pitchFamily="65"/>
              <a:ea typeface="標楷體" pitchFamily="65"/>
              <a:cs typeface="Times New Roman" pitchFamily="18"/>
            </a:endParaRPr>
          </a:p>
        </p:txBody>
      </p:sp>
      <p:sp>
        <p:nvSpPr>
          <p:cNvPr id="3" name="副標題 2"/>
          <p:cNvSpPr/>
          <p:nvPr/>
        </p:nvSpPr>
        <p:spPr>
          <a:xfrm>
            <a:off x="1881185" y="2495159"/>
            <a:ext cx="8572500" cy="2974086"/>
          </a:xfrm>
          <a:prstGeom prst="rect">
            <a:avLst/>
          </a:prstGeom>
          <a:noFill/>
          <a:ln cap="flat">
            <a:noFill/>
            <a:prstDash val="solid"/>
          </a:ln>
        </p:spPr>
        <p:txBody>
          <a:bodyPr vert="horz" wrap="square" lIns="91440" tIns="45720" rIns="91440" bIns="45720" anchor="t" anchorCtr="1" compatLnSpc="1">
            <a:noAutofit/>
          </a:bodyPr>
          <a:lstStyle/>
          <a:p>
            <a:pPr marL="0" marR="0" lvl="0" indent="0" algn="ctr" defTabSz="914400" rtl="0" fontAlgn="auto" hangingPunct="1">
              <a:lnSpc>
                <a:spcPct val="90000"/>
              </a:lnSpc>
              <a:spcBef>
                <a:spcPts val="800"/>
              </a:spcBef>
              <a:spcAft>
                <a:spcPts val="0"/>
              </a:spcAft>
              <a:buNone/>
              <a:tabLst/>
              <a:defRPr sz="1800" b="0" i="0" u="none" strike="noStrike" kern="0" cap="none" spc="0" baseline="0">
                <a:solidFill>
                  <a:srgbClr val="000000"/>
                </a:solidFill>
                <a:uFillTx/>
              </a:defRPr>
            </a:pPr>
            <a:r>
              <a:rPr lang="zh-TW" sz="3200" b="1" i="0" u="none" strike="noStrike" kern="1200" cap="none" spc="0" baseline="0" dirty="0">
                <a:solidFill>
                  <a:srgbClr val="0D0D0D"/>
                </a:solidFill>
                <a:uFillTx/>
                <a:latin typeface="Times New Roman" pitchFamily="18"/>
                <a:ea typeface="標楷體" pitchFamily="65"/>
                <a:cs typeface="Times New Roman" pitchFamily="18"/>
              </a:rPr>
              <a:t>○○○○○○○○</a:t>
            </a:r>
            <a:r>
              <a:rPr lang="zh-TW" altLang="en-US" sz="3000" b="1" dirty="0">
                <a:latin typeface="Times New Roman" pitchFamily="18"/>
                <a:ea typeface="標楷體" pitchFamily="65"/>
                <a:cs typeface="Times New Roman" pitchFamily="18"/>
              </a:rPr>
              <a:t>升級轉型</a:t>
            </a:r>
            <a:r>
              <a:rPr lang="zh-TW" sz="3000" b="1" i="0" u="none" strike="noStrike" kern="1200" cap="none" spc="0" baseline="0" dirty="0">
                <a:solidFill>
                  <a:srgbClr val="0D0D0D"/>
                </a:solidFill>
                <a:uFillTx/>
                <a:latin typeface="Times New Roman" pitchFamily="18"/>
                <a:ea typeface="標楷體" pitchFamily="65"/>
                <a:cs typeface="Times New Roman" pitchFamily="18"/>
              </a:rPr>
              <a:t>計畫</a:t>
            </a:r>
            <a:r>
              <a:rPr lang="en-US" sz="3000" b="1" i="0" u="none" strike="noStrike" kern="1200" cap="none" spc="0" baseline="0" dirty="0">
                <a:solidFill>
                  <a:srgbClr val="A6A6A6"/>
                </a:solidFill>
                <a:uFillTx/>
                <a:latin typeface="Times New Roman" pitchFamily="18"/>
                <a:ea typeface="標楷體" pitchFamily="65"/>
                <a:cs typeface="Times New Roman" pitchFamily="18"/>
              </a:rPr>
              <a:t>(</a:t>
            </a:r>
            <a:r>
              <a:rPr lang="zh-TW" sz="3000" b="1" i="0" u="none" strike="noStrike" kern="1200" cap="none" spc="0" baseline="0" dirty="0">
                <a:solidFill>
                  <a:srgbClr val="A6A6A6"/>
                </a:solidFill>
                <a:uFillTx/>
                <a:latin typeface="Times New Roman" pitchFamily="18"/>
                <a:ea typeface="標楷體" pitchFamily="65"/>
                <a:cs typeface="Times New Roman" pitchFamily="18"/>
              </a:rPr>
              <a:t>計畫名稱</a:t>
            </a:r>
            <a:r>
              <a:rPr lang="en-US" sz="3000" b="1" i="0" u="none" strike="noStrike" kern="1200" cap="none" spc="0" baseline="0" dirty="0">
                <a:solidFill>
                  <a:srgbClr val="A6A6A6"/>
                </a:solidFill>
                <a:uFillTx/>
                <a:latin typeface="Times New Roman" pitchFamily="18"/>
                <a:ea typeface="標楷體" pitchFamily="65"/>
                <a:cs typeface="Times New Roman" pitchFamily="18"/>
              </a:rPr>
              <a:t>)</a:t>
            </a:r>
          </a:p>
          <a:p>
            <a:pPr marL="0" marR="0" lvl="0" indent="0" algn="ctr" defTabSz="914400" rtl="0" fontAlgn="auto" hangingPunct="1">
              <a:lnSpc>
                <a:spcPct val="90000"/>
              </a:lnSpc>
              <a:spcBef>
                <a:spcPts val="500"/>
              </a:spcBef>
              <a:spcAft>
                <a:spcPts val="0"/>
              </a:spcAft>
              <a:buNone/>
              <a:tabLst/>
              <a:defRPr sz="1800" b="0" i="0" u="none" strike="noStrike" kern="0" cap="none" spc="0" baseline="0">
                <a:solidFill>
                  <a:srgbClr val="000000"/>
                </a:solidFill>
                <a:uFillTx/>
              </a:defRPr>
            </a:pPr>
            <a:r>
              <a:rPr lang="en-US" sz="2100" b="0" i="0" u="none" strike="noStrike" kern="1200" cap="none" spc="0" baseline="0" dirty="0">
                <a:solidFill>
                  <a:srgbClr val="595959"/>
                </a:solidFill>
                <a:uFillTx/>
                <a:latin typeface="Times New Roman" pitchFamily="18"/>
                <a:ea typeface="標楷體" pitchFamily="65"/>
                <a:cs typeface="Times New Roman" pitchFamily="18"/>
              </a:rPr>
              <a:t>	</a:t>
            </a:r>
          </a:p>
          <a:p>
            <a:pPr lvl="0" algn="ctr">
              <a:lnSpc>
                <a:spcPct val="90000"/>
              </a:lnSpc>
              <a:spcBef>
                <a:spcPts val="600"/>
              </a:spcBef>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○○○年○○月</a:t>
            </a:r>
            <a:r>
              <a:rPr lang="zh-TW" altLang="zh-TW" sz="2400" b="1" dirty="0">
                <a:solidFill>
                  <a:srgbClr val="0D0D0D"/>
                </a:solidFill>
                <a:latin typeface="Times New Roman" pitchFamily="18"/>
                <a:ea typeface="標楷體" pitchFamily="65"/>
                <a:cs typeface="Times New Roman" pitchFamily="18"/>
              </a:rPr>
              <a:t>○○</a:t>
            </a:r>
            <a:r>
              <a:rPr lang="zh-TW" sz="2400" b="1" i="0" u="none" strike="noStrike" kern="1200" cap="none" spc="0" baseline="0" dirty="0">
                <a:solidFill>
                  <a:srgbClr val="0D0D0D"/>
                </a:solidFill>
                <a:uFillTx/>
                <a:latin typeface="Times New Roman" pitchFamily="18"/>
                <a:ea typeface="標楷體" pitchFamily="65"/>
                <a:cs typeface="Times New Roman" pitchFamily="18"/>
              </a:rPr>
              <a:t>日至</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○○○年○○月○○日（計</a:t>
            </a:r>
            <a:r>
              <a:rPr lang="en-US" altLang="zh-TW" sz="2400" b="1" i="0" u="none" strike="noStrike" kern="1200" cap="none" spc="0" baseline="0" dirty="0">
                <a:solidFill>
                  <a:srgbClr val="0D0D0D"/>
                </a:solidFill>
                <a:uFillTx/>
                <a:latin typeface="Times New Roman" pitchFamily="18"/>
                <a:ea typeface="標楷體" pitchFamily="65"/>
                <a:cs typeface="Times New Roman" pitchFamily="18"/>
              </a:rPr>
              <a:t>12</a:t>
            </a:r>
            <a:r>
              <a:rPr lang="zh-TW" sz="2400" b="1" i="0" u="none" strike="noStrike" kern="1200" cap="none" spc="0" baseline="0" dirty="0">
                <a:solidFill>
                  <a:srgbClr val="0D0D0D"/>
                </a:solidFill>
                <a:uFillTx/>
                <a:latin typeface="Times New Roman" pitchFamily="18"/>
                <a:ea typeface="標楷體" pitchFamily="65"/>
                <a:cs typeface="Times New Roman" pitchFamily="18"/>
              </a:rPr>
              <a:t>個月）</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700"/>
              </a:spcBef>
              <a:spcAft>
                <a:spcPts val="0"/>
              </a:spcAft>
              <a:buNone/>
              <a:tabLst/>
              <a:defRPr sz="1800" b="0" i="0" u="none" strike="noStrike" kern="0" cap="none" spc="0" baseline="0">
                <a:solidFill>
                  <a:srgbClr val="000000"/>
                </a:solidFill>
                <a:uFillTx/>
              </a:defRPr>
            </a:pPr>
            <a:endParaRPr lang="en-US" sz="30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700"/>
              </a:spcBef>
              <a:spcAft>
                <a:spcPts val="0"/>
              </a:spcAft>
              <a:buNone/>
              <a:tabLst/>
              <a:defRPr sz="1800" b="0" i="0" u="none" strike="noStrike" kern="0" cap="none" spc="0" baseline="0">
                <a:solidFill>
                  <a:srgbClr val="000000"/>
                </a:solidFill>
                <a:uFillTx/>
              </a:defRPr>
            </a:pPr>
            <a:r>
              <a:rPr lang="zh-TW" sz="3000" b="1" i="0" u="none" strike="noStrike" kern="1200" cap="none" spc="0" baseline="0" dirty="0">
                <a:solidFill>
                  <a:srgbClr val="0D0D0D"/>
                </a:solidFill>
                <a:uFillTx/>
                <a:latin typeface="Times New Roman" pitchFamily="18"/>
                <a:ea typeface="標楷體" pitchFamily="65"/>
                <a:cs typeface="Times New Roman" pitchFamily="18"/>
              </a:rPr>
              <a:t>申請企業名稱</a:t>
            </a:r>
            <a:endParaRPr lang="en-US" sz="2100" b="0" i="0" u="none" strike="noStrike" kern="1200" cap="none" spc="0" baseline="0" dirty="0">
              <a:solidFill>
                <a:srgbClr val="595959"/>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kern="1200" cap="none" spc="0" baseline="0" dirty="0">
                <a:solidFill>
                  <a:srgbClr val="0D0D0D"/>
                </a:solidFill>
                <a:uFillTx/>
                <a:latin typeface="Times New Roman" pitchFamily="18"/>
                <a:ea typeface="標楷體" pitchFamily="65"/>
                <a:cs typeface="Times New Roman" pitchFamily="18"/>
              </a:rPr>
              <a:t>報告人：○○○</a:t>
            </a:r>
            <a:endParaRPr lang="en-US" sz="2400" b="1" i="0" u="none" kern="1200" cap="none" spc="0" baseline="0" dirty="0">
              <a:solidFill>
                <a:srgbClr val="0D0D0D"/>
              </a:solidFill>
              <a:uFillTx/>
              <a:latin typeface="Times New Roman" pitchFamily="18"/>
              <a:ea typeface="標楷體" pitchFamily="65"/>
              <a:cs typeface="Times New Roman" pitchFamily="18"/>
            </a:endParaRPr>
          </a:p>
        </p:txBody>
      </p:sp>
      <p:sp>
        <p:nvSpPr>
          <p:cNvPr id="4" name="投影片編號版面配置區 3"/>
          <p:cNvSpPr>
            <a:spLocks noGrp="1"/>
          </p:cNvSpPr>
          <p:nvPr>
            <p:ph type="sldNum" sz="quarter" idx="8"/>
          </p:nvPr>
        </p:nvSpPr>
        <p:spPr/>
        <p:txBody>
          <a:bodyPr/>
          <a:lstStyle/>
          <a:p>
            <a:pPr lvl="0"/>
            <a:fld id="{045E3867-045C-4194-BCF1-714E49025984}" type="slidenum">
              <a:rPr lang="en-US" altLang="zh-TW" smtClean="0"/>
              <a:t>1</a:t>
            </a:fld>
            <a:endParaRPr lang="zh-TW" altLang="en-US"/>
          </a:p>
        </p:txBody>
      </p:sp>
      <p:sp>
        <p:nvSpPr>
          <p:cNvPr id="5" name="文字方塊 4"/>
          <p:cNvSpPr txBox="1"/>
          <p:nvPr/>
        </p:nvSpPr>
        <p:spPr>
          <a:xfrm>
            <a:off x="304801" y="157018"/>
            <a:ext cx="1330036" cy="461665"/>
          </a:xfrm>
          <a:prstGeom prst="rect">
            <a:avLst/>
          </a:prstGeom>
          <a:solidFill>
            <a:schemeClr val="bg2"/>
          </a:solidFill>
        </p:spPr>
        <p:txBody>
          <a:bodyPr wrap="square" rtlCol="0">
            <a:spAutoFit/>
          </a:bodyPr>
          <a:lstStyle/>
          <a:p>
            <a:r>
              <a:rPr lang="zh-TW" altLang="en-US" sz="2400" dirty="0">
                <a:latin typeface="Times New Roman" panose="02020603050405020304" pitchFamily="18" charset="0"/>
                <a:cs typeface="Times New Roman" panose="02020603050405020304" pitchFamily="18" charset="0"/>
              </a:rPr>
              <a:t>附件</a:t>
            </a:r>
            <a:r>
              <a:rPr lang="en-US" altLang="zh-TW" sz="2400" dirty="0">
                <a:latin typeface="Times New Roman" panose="02020603050405020304" pitchFamily="18" charset="0"/>
                <a:cs typeface="Times New Roman" panose="02020603050405020304" pitchFamily="18" charset="0"/>
              </a:rPr>
              <a:t>B</a:t>
            </a:r>
            <a:endParaRPr lang="zh-TW" alt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chemeClr val="tx1"/>
                </a:solidFill>
                <a:latin typeface="Times New Roman"/>
              </a:rPr>
              <a:t>參、預期效益</a:t>
            </a:r>
            <a:endParaRPr lang="zh-TW" altLang="en-US" dirty="0">
              <a:solidFill>
                <a:schemeClr val="tx1"/>
              </a:solidFill>
            </a:endParaRPr>
          </a:p>
        </p:txBody>
      </p:sp>
      <p:sp>
        <p:nvSpPr>
          <p:cNvPr id="3" name="文字版面配置區 2"/>
          <p:cNvSpPr>
            <a:spLocks noGrp="1"/>
          </p:cNvSpPr>
          <p:nvPr>
            <p:ph type="body" idx="1"/>
          </p:nvPr>
        </p:nvSpPr>
        <p:spPr/>
        <p:txBody>
          <a:bodyPr/>
          <a:lstStyle/>
          <a:p>
            <a:pPr marL="0" indent="0">
              <a:buNone/>
            </a:pPr>
            <a:r>
              <a:rPr lang="zh-TW" altLang="en-US" sz="2400" dirty="0">
                <a:solidFill>
                  <a:schemeClr val="tx1"/>
                </a:solidFill>
                <a:latin typeface="+mn-ea"/>
                <a:cs typeface="Times New Roman" panose="02020603050405020304" pitchFamily="18" charset="0"/>
              </a:rPr>
              <a:t>二、技術</a:t>
            </a:r>
            <a:r>
              <a:rPr lang="zh-TW" altLang="zh-TW" sz="2400" dirty="0">
                <a:solidFill>
                  <a:schemeClr val="tx1"/>
                </a:solidFill>
                <a:latin typeface="+mn-ea"/>
              </a:rPr>
              <a:t>效益</a:t>
            </a:r>
            <a:r>
              <a:rPr lang="en-US" altLang="zh-TW" sz="1800" dirty="0">
                <a:solidFill>
                  <a:schemeClr val="tx1"/>
                </a:solidFill>
                <a:latin typeface="+mn-ea"/>
              </a:rPr>
              <a:t>(</a:t>
            </a:r>
            <a:r>
              <a:rPr lang="zh-TW" altLang="en-US" sz="1800" dirty="0">
                <a:solidFill>
                  <a:schemeClr val="tx1"/>
                </a:solidFill>
                <a:latin typeface="+mn-ea"/>
              </a:rPr>
              <a:t>低碳化或智慧化效益指標至少</a:t>
            </a:r>
            <a:r>
              <a:rPr lang="en-US" altLang="zh-TW" sz="1800" dirty="0">
                <a:solidFill>
                  <a:schemeClr val="tx1"/>
                </a:solidFill>
                <a:latin typeface="+mn-ea"/>
              </a:rPr>
              <a:t>2</a:t>
            </a:r>
            <a:r>
              <a:rPr lang="zh-TW" altLang="en-US" sz="1800" dirty="0">
                <a:solidFill>
                  <a:schemeClr val="tx1"/>
                </a:solidFill>
                <a:latin typeface="+mn-ea"/>
              </a:rPr>
              <a:t>項</a:t>
            </a:r>
            <a:r>
              <a:rPr lang="en-US" altLang="zh-TW" sz="1800" dirty="0">
                <a:solidFill>
                  <a:schemeClr val="tx1"/>
                </a:solidFill>
                <a:latin typeface="+mn-ea"/>
              </a:rPr>
              <a:t>)</a:t>
            </a:r>
            <a:endParaRPr lang="en-US" altLang="zh-TW" sz="1800" dirty="0">
              <a:solidFill>
                <a:schemeClr val="tx1"/>
              </a:solidFill>
              <a:latin typeface="+mn-ea"/>
              <a:cs typeface="Times New Roman" panose="02020603050405020304" pitchFamily="18" charset="0"/>
            </a:endParaRPr>
          </a:p>
          <a:p>
            <a:pPr marL="0" indent="0">
              <a:buNone/>
            </a:pPr>
            <a:r>
              <a:rPr lang="en-US" altLang="zh-TW" sz="2400" dirty="0">
                <a:solidFill>
                  <a:schemeClr val="tx1"/>
                </a:solidFill>
                <a:latin typeface="+mn-ea"/>
              </a:rPr>
              <a:t>(</a:t>
            </a:r>
            <a:r>
              <a:rPr lang="zh-TW" altLang="zh-TW" sz="2400" dirty="0">
                <a:solidFill>
                  <a:schemeClr val="tx1"/>
                </a:solidFill>
                <a:latin typeface="+mn-ea"/>
              </a:rPr>
              <a:t>一</a:t>
            </a:r>
            <a:r>
              <a:rPr lang="en-US" altLang="zh-TW" sz="2400" dirty="0">
                <a:solidFill>
                  <a:schemeClr val="tx1"/>
                </a:solidFill>
                <a:latin typeface="+mn-ea"/>
              </a:rPr>
              <a:t>)</a:t>
            </a:r>
            <a:r>
              <a:rPr lang="zh-TW" altLang="zh-TW" sz="2400" dirty="0">
                <a:solidFill>
                  <a:schemeClr val="tx1"/>
                </a:solidFill>
                <a:latin typeface="+mn-ea"/>
              </a:rPr>
              <a:t>低碳化</a:t>
            </a:r>
          </a:p>
          <a:p>
            <a:pPr marL="0" indent="0">
              <a:buNone/>
            </a:pPr>
            <a:endParaRPr lang="en-US" altLang="zh-TW" sz="2400" dirty="0">
              <a:solidFill>
                <a:schemeClr val="tx1"/>
              </a:solidFill>
              <a:latin typeface="+mn-ea"/>
            </a:endParaRPr>
          </a:p>
          <a:p>
            <a:pPr marL="0" indent="0">
              <a:buNone/>
            </a:pPr>
            <a:endParaRPr lang="en-US" altLang="zh-TW" sz="2400" dirty="0">
              <a:solidFill>
                <a:schemeClr val="tx1"/>
              </a:solidFill>
              <a:latin typeface="+mn-ea"/>
            </a:endParaRPr>
          </a:p>
          <a:p>
            <a:pPr marL="0" indent="0">
              <a:buNone/>
            </a:pPr>
            <a:endParaRPr lang="en-US" altLang="zh-TW" sz="2400" dirty="0">
              <a:solidFill>
                <a:schemeClr val="tx1"/>
              </a:solidFill>
              <a:latin typeface="+mn-ea"/>
            </a:endParaRPr>
          </a:p>
          <a:p>
            <a:pPr marL="0" indent="0">
              <a:buNone/>
            </a:pPr>
            <a:r>
              <a:rPr lang="en-US" altLang="zh-TW" sz="2400" dirty="0">
                <a:solidFill>
                  <a:schemeClr val="tx1"/>
                </a:solidFill>
                <a:latin typeface="+mn-ea"/>
              </a:rPr>
              <a:t>(</a:t>
            </a:r>
            <a:r>
              <a:rPr lang="zh-TW" altLang="zh-TW" sz="2400" dirty="0">
                <a:solidFill>
                  <a:schemeClr val="tx1"/>
                </a:solidFill>
                <a:latin typeface="+mn-ea"/>
              </a:rPr>
              <a:t>二</a:t>
            </a:r>
            <a:r>
              <a:rPr lang="en-US" altLang="zh-TW" sz="2400" dirty="0">
                <a:solidFill>
                  <a:schemeClr val="tx1"/>
                </a:solidFill>
                <a:latin typeface="+mn-ea"/>
              </a:rPr>
              <a:t>)</a:t>
            </a:r>
            <a:r>
              <a:rPr lang="zh-TW" altLang="zh-TW" sz="2400" dirty="0">
                <a:solidFill>
                  <a:schemeClr val="tx1"/>
                </a:solidFill>
                <a:latin typeface="+mn-ea"/>
              </a:rPr>
              <a:t>智慧化</a:t>
            </a:r>
            <a:endParaRPr lang="zh-TW" altLang="en-US" sz="2400" dirty="0">
              <a:solidFill>
                <a:schemeClr val="tx1"/>
              </a:solidFill>
              <a:latin typeface="+mn-ea"/>
            </a:endParaRPr>
          </a:p>
        </p:txBody>
      </p:sp>
      <p:sp>
        <p:nvSpPr>
          <p:cNvPr id="4" name="投影片編號版面配置區 3"/>
          <p:cNvSpPr>
            <a:spLocks noGrp="1"/>
          </p:cNvSpPr>
          <p:nvPr>
            <p:ph type="sldNum" sz="quarter" idx="8"/>
          </p:nvPr>
        </p:nvSpPr>
        <p:spPr/>
        <p:txBody>
          <a:bodyPr/>
          <a:lstStyle/>
          <a:p>
            <a:pPr lvl="0"/>
            <a:fld id="{78DB0EE0-3E12-4C9C-A04F-9F0D983138EE}" type="slidenum">
              <a:rPr lang="en-US" altLang="zh-TW" smtClean="0"/>
              <a:t>10</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318220803"/>
              </p:ext>
            </p:extLst>
          </p:nvPr>
        </p:nvGraphicFramePr>
        <p:xfrm>
          <a:off x="1163954" y="2350870"/>
          <a:ext cx="9686926" cy="1367943"/>
        </p:xfrm>
        <a:graphic>
          <a:graphicData uri="http://schemas.openxmlformats.org/drawingml/2006/table">
            <a:tbl>
              <a:tblPr firstRow="1" firstCol="1" bandRow="1"/>
              <a:tblGrid>
                <a:gridCol w="2229486">
                  <a:extLst>
                    <a:ext uri="{9D8B030D-6E8A-4147-A177-3AD203B41FA5}">
                      <a16:colId xmlns:a16="http://schemas.microsoft.com/office/drawing/2014/main" val="1918317375"/>
                    </a:ext>
                  </a:extLst>
                </a:gridCol>
                <a:gridCol w="4246880">
                  <a:extLst>
                    <a:ext uri="{9D8B030D-6E8A-4147-A177-3AD203B41FA5}">
                      <a16:colId xmlns:a16="http://schemas.microsoft.com/office/drawing/2014/main" val="4201269475"/>
                    </a:ext>
                  </a:extLst>
                </a:gridCol>
                <a:gridCol w="3210560">
                  <a:extLst>
                    <a:ext uri="{9D8B030D-6E8A-4147-A177-3AD203B41FA5}">
                      <a16:colId xmlns:a16="http://schemas.microsoft.com/office/drawing/2014/main" val="864917008"/>
                    </a:ext>
                  </a:extLst>
                </a:gridCol>
              </a:tblGrid>
              <a:tr h="323325">
                <a:tc>
                  <a:txBody>
                    <a:bodyPr/>
                    <a:lstStyle/>
                    <a:p>
                      <a:pPr algn="ctr">
                        <a:lnSpc>
                          <a:spcPts val="2400"/>
                        </a:lnSpc>
                        <a:spcAft>
                          <a:spcPts val="0"/>
                        </a:spcAft>
                      </a:pPr>
                      <a:r>
                        <a:rPr lang="zh-TW" sz="1800" b="1" kern="100" dirty="0">
                          <a:solidFill>
                            <a:srgbClr val="000000"/>
                          </a:solidFill>
                          <a:effectLst/>
                          <a:latin typeface="Times New Roman" panose="02020603050405020304" pitchFamily="18" charset="0"/>
                          <a:ea typeface="標楷體" panose="03000509000000000000" pitchFamily="65" charset="-120"/>
                        </a:rPr>
                        <a:t>項目</a:t>
                      </a:r>
                      <a:endParaRPr lang="zh-TW" sz="1800" b="1"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400"/>
                        </a:lnSpc>
                        <a:spcAft>
                          <a:spcPts val="0"/>
                        </a:spcAft>
                      </a:pPr>
                      <a:r>
                        <a:rPr lang="zh-TW" sz="1800" b="1" kern="100" dirty="0">
                          <a:solidFill>
                            <a:srgbClr val="000000"/>
                          </a:solidFill>
                          <a:effectLst/>
                          <a:latin typeface="Times New Roman" panose="02020603050405020304" pitchFamily="18" charset="0"/>
                          <a:ea typeface="標楷體" panose="03000509000000000000" pitchFamily="65" charset="-120"/>
                        </a:rPr>
                        <a:t>效益</a:t>
                      </a:r>
                      <a:endParaRPr lang="zh-TW" sz="1800" b="1"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r>
                        <a:rPr lang="zh-TW" altLang="en-US" sz="1800" b="1" kern="100" dirty="0">
                          <a:solidFill>
                            <a:srgbClr val="000000"/>
                          </a:solidFill>
                          <a:effectLst/>
                          <a:latin typeface="Times New Roman" panose="02020603050405020304" pitchFamily="18" charset="0"/>
                          <a:ea typeface="標楷體" panose="03000509000000000000" pitchFamily="65" charset="-120"/>
                          <a:cs typeface="+mn-cs"/>
                        </a:rPr>
                        <a:t>備註</a:t>
                      </a:r>
                      <a:r>
                        <a:rPr lang="en-US" altLang="zh-TW" sz="1800" b="0" kern="100" dirty="0">
                          <a:solidFill>
                            <a:srgbClr val="000000"/>
                          </a:solidFill>
                          <a:effectLst/>
                          <a:latin typeface="Times New Roman" panose="02020603050405020304" pitchFamily="18" charset="0"/>
                          <a:ea typeface="標楷體" panose="03000509000000000000" pitchFamily="65" charset="-120"/>
                          <a:cs typeface="+mn-cs"/>
                        </a:rPr>
                        <a:t>(</a:t>
                      </a:r>
                      <a:r>
                        <a:rPr lang="zh-TW" altLang="en-US" sz="1800" b="0" kern="100" dirty="0">
                          <a:solidFill>
                            <a:srgbClr val="000000"/>
                          </a:solidFill>
                          <a:effectLst/>
                          <a:latin typeface="Times New Roman" panose="02020603050405020304" pitchFamily="18" charset="0"/>
                          <a:ea typeface="標楷體" panose="03000509000000000000" pitchFamily="65" charset="-120"/>
                          <a:cs typeface="+mn-cs"/>
                        </a:rPr>
                        <a:t>其他說明或佐證文件</a:t>
                      </a:r>
                      <a:r>
                        <a:rPr lang="en-US" altLang="zh-TW" sz="1800" b="0" kern="100" dirty="0">
                          <a:solidFill>
                            <a:srgbClr val="000000"/>
                          </a:solidFill>
                          <a:effectLst/>
                          <a:latin typeface="Times New Roman" panose="02020603050405020304" pitchFamily="18" charset="0"/>
                          <a:ea typeface="標楷體" panose="03000509000000000000" pitchFamily="65" charset="-120"/>
                          <a:cs typeface="+mn-cs"/>
                        </a:rPr>
                        <a:t>)</a:t>
                      </a:r>
                      <a:endParaRPr lang="zh-TW" sz="1800" b="0"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9048134"/>
                  </a:ext>
                </a:extLst>
              </a:tr>
              <a:tr h="348206">
                <a:tc>
                  <a:txBody>
                    <a:bodyPr/>
                    <a:lstStyle/>
                    <a:p>
                      <a:pPr>
                        <a:lnSpc>
                          <a:spcPts val="2400"/>
                        </a:lnSpc>
                        <a:spcAft>
                          <a:spcPts val="0"/>
                        </a:spcAft>
                      </a:pPr>
                      <a:r>
                        <a:rPr lang="zh-TW" sz="1800" kern="100" dirty="0">
                          <a:solidFill>
                            <a:srgbClr val="000000"/>
                          </a:solidFill>
                          <a:effectLst/>
                          <a:latin typeface="Times New Roman" panose="02020603050405020304" pitchFamily="18" charset="0"/>
                          <a:ea typeface="標楷體" panose="03000509000000000000" pitchFamily="65" charset="-120"/>
                        </a:rPr>
                        <a:t>減少用電量</a:t>
                      </a:r>
                      <a:endParaRPr lang="zh-TW" sz="18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________</a:t>
                      </a:r>
                      <a:r>
                        <a:rPr lang="zh-TW" sz="1800" kern="100" dirty="0">
                          <a:solidFill>
                            <a:srgbClr val="000000"/>
                          </a:solidFill>
                          <a:effectLst/>
                          <a:latin typeface="Times New Roman" panose="02020603050405020304" pitchFamily="18" charset="0"/>
                          <a:ea typeface="標楷體" panose="03000509000000000000" pitchFamily="65" charset="-120"/>
                        </a:rPr>
                        <a:t>度電；節電率</a:t>
                      </a:r>
                      <a:r>
                        <a:rPr lang="en-US" sz="1800" kern="100" dirty="0">
                          <a:solidFill>
                            <a:srgbClr val="000000"/>
                          </a:solidFill>
                          <a:effectLst/>
                          <a:latin typeface="Times New Roman" panose="02020603050405020304" pitchFamily="18" charset="0"/>
                          <a:ea typeface="標楷體" panose="03000509000000000000" pitchFamily="65" charset="-120"/>
                        </a:rPr>
                        <a:t>_______%</a:t>
                      </a:r>
                      <a:endParaRPr lang="zh-TW" sz="18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5541495"/>
                  </a:ext>
                </a:extLst>
              </a:tr>
              <a:tr h="348206">
                <a:tc>
                  <a:txBody>
                    <a:bodyPr/>
                    <a:lstStyle/>
                    <a:p>
                      <a:pPr>
                        <a:lnSpc>
                          <a:spcPts val="2400"/>
                        </a:lnSpc>
                        <a:spcAft>
                          <a:spcPts val="0"/>
                        </a:spcAft>
                      </a:pPr>
                      <a:r>
                        <a:rPr lang="zh-TW" sz="1800" kern="100" dirty="0">
                          <a:solidFill>
                            <a:srgbClr val="000000"/>
                          </a:solidFill>
                          <a:effectLst/>
                          <a:latin typeface="Times New Roman" panose="02020603050405020304" pitchFamily="18" charset="0"/>
                          <a:ea typeface="標楷體" panose="03000509000000000000" pitchFamily="65" charset="-120"/>
                        </a:rPr>
                        <a:t>減少碳排放量</a:t>
                      </a:r>
                      <a:endParaRPr lang="zh-TW" sz="18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________</a:t>
                      </a:r>
                      <a:r>
                        <a:rPr lang="zh-TW" sz="1800" kern="100" dirty="0">
                          <a:solidFill>
                            <a:srgbClr val="000000"/>
                          </a:solidFill>
                          <a:effectLst/>
                          <a:latin typeface="Times New Roman" panose="02020603050405020304" pitchFamily="18" charset="0"/>
                          <a:ea typeface="標楷體" panose="03000509000000000000" pitchFamily="65" charset="-120"/>
                        </a:rPr>
                        <a:t>公噸</a:t>
                      </a:r>
                      <a:r>
                        <a:rPr lang="en-US" sz="1800" kern="100" dirty="0">
                          <a:solidFill>
                            <a:srgbClr val="000000"/>
                          </a:solidFill>
                          <a:effectLst/>
                          <a:latin typeface="Times New Roman" panose="02020603050405020304" pitchFamily="18" charset="0"/>
                          <a:ea typeface="標楷體" panose="03000509000000000000" pitchFamily="65" charset="-120"/>
                        </a:rPr>
                        <a:t>CO2e</a:t>
                      </a:r>
                      <a:r>
                        <a:rPr lang="zh-TW" sz="1800" kern="100" dirty="0">
                          <a:solidFill>
                            <a:srgbClr val="000000"/>
                          </a:solidFill>
                          <a:effectLst/>
                          <a:latin typeface="Times New Roman" panose="02020603050405020304" pitchFamily="18" charset="0"/>
                          <a:ea typeface="標楷體" panose="03000509000000000000" pitchFamily="65" charset="-120"/>
                        </a:rPr>
                        <a:t>；減碳</a:t>
                      </a:r>
                      <a:r>
                        <a:rPr lang="en-US" sz="1800" kern="100" dirty="0">
                          <a:solidFill>
                            <a:srgbClr val="000000"/>
                          </a:solidFill>
                          <a:effectLst/>
                          <a:latin typeface="Times New Roman" panose="02020603050405020304" pitchFamily="18" charset="0"/>
                          <a:ea typeface="標楷體" panose="03000509000000000000" pitchFamily="65" charset="-120"/>
                        </a:rPr>
                        <a:t>______%</a:t>
                      </a:r>
                      <a:endParaRPr lang="zh-TW" sz="18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2678872"/>
                  </a:ext>
                </a:extLst>
              </a:tr>
              <a:tr h="348206">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a:t>
                      </a:r>
                      <a:r>
                        <a:rPr lang="zh-TW" sz="1800" kern="100" dirty="0">
                          <a:solidFill>
                            <a:srgbClr val="000000"/>
                          </a:solidFill>
                          <a:effectLst/>
                          <a:latin typeface="Times New Roman" panose="02020603050405020304" pitchFamily="18" charset="0"/>
                          <a:ea typeface="標楷體" panose="03000509000000000000" pitchFamily="65" charset="-120"/>
                        </a:rPr>
                        <a:t>可自行增列</a:t>
                      </a:r>
                      <a:r>
                        <a:rPr lang="en-US" sz="1800" kern="100" dirty="0">
                          <a:solidFill>
                            <a:srgbClr val="000000"/>
                          </a:solidFill>
                          <a:effectLst/>
                          <a:latin typeface="Times New Roman" panose="02020603050405020304" pitchFamily="18" charset="0"/>
                          <a:ea typeface="標楷體" panose="03000509000000000000" pitchFamily="65" charset="-120"/>
                        </a:rPr>
                        <a:t>)</a:t>
                      </a:r>
                      <a:endParaRPr lang="zh-TW" sz="18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 </a:t>
                      </a:r>
                      <a:endParaRPr lang="zh-TW" sz="18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9474955"/>
                  </a:ext>
                </a:extLst>
              </a:tr>
            </a:tbl>
          </a:graphicData>
        </a:graphic>
      </p:graphicFrame>
      <p:graphicFrame>
        <p:nvGraphicFramePr>
          <p:cNvPr id="8" name="表格 7"/>
          <p:cNvGraphicFramePr>
            <a:graphicFrameLocks noGrp="1"/>
          </p:cNvGraphicFramePr>
          <p:nvPr>
            <p:extLst>
              <p:ext uri="{D42A27DB-BD31-4B8C-83A1-F6EECF244321}">
                <p14:modId xmlns:p14="http://schemas.microsoft.com/office/powerpoint/2010/main" val="1253459287"/>
              </p:ext>
            </p:extLst>
          </p:nvPr>
        </p:nvGraphicFramePr>
        <p:xfrm>
          <a:off x="1163954" y="4241144"/>
          <a:ext cx="9686927" cy="2011365"/>
        </p:xfrm>
        <a:graphic>
          <a:graphicData uri="http://schemas.openxmlformats.org/drawingml/2006/table">
            <a:tbl>
              <a:tblPr firstRow="1" firstCol="1" bandRow="1"/>
              <a:tblGrid>
                <a:gridCol w="2209166">
                  <a:extLst>
                    <a:ext uri="{9D8B030D-6E8A-4147-A177-3AD203B41FA5}">
                      <a16:colId xmlns:a16="http://schemas.microsoft.com/office/drawing/2014/main" val="650366664"/>
                    </a:ext>
                  </a:extLst>
                </a:gridCol>
                <a:gridCol w="4267200">
                  <a:extLst>
                    <a:ext uri="{9D8B030D-6E8A-4147-A177-3AD203B41FA5}">
                      <a16:colId xmlns:a16="http://schemas.microsoft.com/office/drawing/2014/main" val="454860963"/>
                    </a:ext>
                  </a:extLst>
                </a:gridCol>
                <a:gridCol w="3210561">
                  <a:extLst>
                    <a:ext uri="{9D8B030D-6E8A-4147-A177-3AD203B41FA5}">
                      <a16:colId xmlns:a16="http://schemas.microsoft.com/office/drawing/2014/main" val="2330785632"/>
                    </a:ext>
                  </a:extLst>
                </a:gridCol>
              </a:tblGrid>
              <a:tr h="315025">
                <a:tc>
                  <a:txBody>
                    <a:bodyPr/>
                    <a:lstStyle/>
                    <a:p>
                      <a:pPr algn="ctr">
                        <a:lnSpc>
                          <a:spcPts val="2400"/>
                        </a:lnSpc>
                        <a:spcAft>
                          <a:spcPts val="0"/>
                        </a:spcAft>
                      </a:pPr>
                      <a:r>
                        <a:rPr lang="zh-TW" sz="1800" b="1" kern="100">
                          <a:solidFill>
                            <a:srgbClr val="000000"/>
                          </a:solidFill>
                          <a:effectLst/>
                          <a:latin typeface="Times New Roman" panose="02020603050405020304" pitchFamily="18" charset="0"/>
                          <a:ea typeface="標楷體" panose="03000509000000000000" pitchFamily="65" charset="-120"/>
                        </a:rPr>
                        <a:t>項目</a:t>
                      </a:r>
                      <a:endParaRPr lang="zh-TW" sz="1600" b="1"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400"/>
                        </a:lnSpc>
                        <a:spcAft>
                          <a:spcPts val="0"/>
                        </a:spcAft>
                      </a:pPr>
                      <a:r>
                        <a:rPr lang="zh-TW" sz="1800" b="1" kern="100" dirty="0">
                          <a:solidFill>
                            <a:srgbClr val="000000"/>
                          </a:solidFill>
                          <a:effectLst/>
                          <a:latin typeface="Times New Roman" panose="02020603050405020304" pitchFamily="18" charset="0"/>
                          <a:ea typeface="標楷體" panose="03000509000000000000" pitchFamily="65" charset="-120"/>
                        </a:rPr>
                        <a:t>效益</a:t>
                      </a:r>
                      <a:endParaRPr lang="zh-TW" sz="1600" b="1"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zh-TW" altLang="en-US" sz="1800" b="1" kern="100" dirty="0">
                          <a:solidFill>
                            <a:srgbClr val="000000"/>
                          </a:solidFill>
                          <a:effectLst/>
                          <a:latin typeface="Times New Roman" panose="02020603050405020304" pitchFamily="18" charset="0"/>
                          <a:ea typeface="標楷體" panose="03000509000000000000" pitchFamily="65" charset="-120"/>
                          <a:cs typeface="+mn-cs"/>
                        </a:rPr>
                        <a:t>備註</a:t>
                      </a:r>
                      <a:r>
                        <a:rPr lang="en-US" altLang="zh-TW" sz="1800" b="0" kern="100" dirty="0">
                          <a:solidFill>
                            <a:srgbClr val="000000"/>
                          </a:solidFill>
                          <a:effectLst/>
                          <a:latin typeface="Times New Roman" panose="02020603050405020304" pitchFamily="18" charset="0"/>
                          <a:ea typeface="標楷體" panose="03000509000000000000" pitchFamily="65" charset="-120"/>
                          <a:cs typeface="+mn-cs"/>
                        </a:rPr>
                        <a:t>(</a:t>
                      </a:r>
                      <a:r>
                        <a:rPr lang="zh-TW" altLang="en-US" sz="1800" b="0" kern="100" dirty="0">
                          <a:solidFill>
                            <a:srgbClr val="000000"/>
                          </a:solidFill>
                          <a:effectLst/>
                          <a:latin typeface="Times New Roman" panose="02020603050405020304" pitchFamily="18" charset="0"/>
                          <a:ea typeface="標楷體" panose="03000509000000000000" pitchFamily="65" charset="-120"/>
                          <a:cs typeface="+mn-cs"/>
                        </a:rPr>
                        <a:t>其他說明或佐證文件</a:t>
                      </a:r>
                      <a:r>
                        <a:rPr lang="en-US" altLang="zh-TW" sz="1800" b="0" kern="100" dirty="0">
                          <a:solidFill>
                            <a:srgbClr val="000000"/>
                          </a:solidFill>
                          <a:effectLst/>
                          <a:latin typeface="Times New Roman" panose="02020603050405020304" pitchFamily="18" charset="0"/>
                          <a:ea typeface="標楷體" panose="03000509000000000000" pitchFamily="65" charset="-120"/>
                          <a:cs typeface="+mn-cs"/>
                        </a:rPr>
                        <a:t>)</a:t>
                      </a:r>
                      <a:endParaRPr lang="zh-TW" altLang="zh-TW" sz="1800" b="0"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9689181"/>
                  </a:ext>
                </a:extLst>
              </a:tr>
              <a:tr h="339268">
                <a:tc>
                  <a:txBody>
                    <a:bodyPr/>
                    <a:lstStyle/>
                    <a:p>
                      <a:pPr>
                        <a:lnSpc>
                          <a:spcPts val="2400"/>
                        </a:lnSpc>
                        <a:spcAft>
                          <a:spcPts val="0"/>
                        </a:spcAft>
                      </a:pPr>
                      <a:r>
                        <a:rPr lang="zh-TW" sz="1800" kern="100">
                          <a:solidFill>
                            <a:srgbClr val="000000"/>
                          </a:solidFill>
                          <a:effectLst/>
                          <a:latin typeface="Times New Roman" panose="02020603050405020304" pitchFamily="18" charset="0"/>
                          <a:ea typeface="標楷體" panose="03000509000000000000" pitchFamily="65" charset="-120"/>
                        </a:rPr>
                        <a:t>整體設備效率</a:t>
                      </a:r>
                      <a:r>
                        <a:rPr lang="en-US" sz="1800" kern="100">
                          <a:solidFill>
                            <a:srgbClr val="000000"/>
                          </a:solidFill>
                          <a:effectLst/>
                          <a:latin typeface="Times New Roman" panose="02020603050405020304" pitchFamily="18" charset="0"/>
                          <a:ea typeface="標楷體" panose="03000509000000000000" pitchFamily="65" charset="-120"/>
                        </a:rPr>
                        <a:t>(OEE)</a:t>
                      </a:r>
                      <a:endParaRPr lang="zh-TW" sz="16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a:solidFill>
                            <a:srgbClr val="000000"/>
                          </a:solidFill>
                          <a:effectLst/>
                          <a:latin typeface="Times New Roman" panose="02020603050405020304" pitchFamily="18" charset="0"/>
                          <a:ea typeface="標楷體" panose="03000509000000000000" pitchFamily="65" charset="-120"/>
                        </a:rPr>
                        <a:t>________ %</a:t>
                      </a:r>
                      <a:r>
                        <a:rPr lang="zh-TW" sz="1800" kern="100">
                          <a:solidFill>
                            <a:srgbClr val="000000"/>
                          </a:solidFill>
                          <a:effectLst/>
                          <a:latin typeface="Times New Roman" panose="02020603050405020304" pitchFamily="18" charset="0"/>
                          <a:ea typeface="標楷體" panose="03000509000000000000" pitchFamily="65" charset="-120"/>
                        </a:rPr>
                        <a:t>；相較提升</a:t>
                      </a:r>
                      <a:r>
                        <a:rPr lang="en-US" sz="1800" kern="100">
                          <a:solidFill>
                            <a:srgbClr val="000000"/>
                          </a:solidFill>
                          <a:effectLst/>
                          <a:latin typeface="Times New Roman" panose="02020603050405020304" pitchFamily="18" charset="0"/>
                          <a:ea typeface="標楷體" panose="03000509000000000000" pitchFamily="65" charset="-120"/>
                        </a:rPr>
                        <a:t>_____%</a:t>
                      </a:r>
                      <a:endParaRPr lang="zh-TW" sz="1600" kern="10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4538239"/>
                  </a:ext>
                </a:extLst>
              </a:tr>
              <a:tr h="339268">
                <a:tc>
                  <a:txBody>
                    <a:bodyPr/>
                    <a:lstStyle/>
                    <a:p>
                      <a:pPr>
                        <a:lnSpc>
                          <a:spcPts val="2400"/>
                        </a:lnSpc>
                        <a:spcAft>
                          <a:spcPts val="0"/>
                        </a:spcAft>
                      </a:pPr>
                      <a:r>
                        <a:rPr lang="zh-TW" sz="1800" kern="100">
                          <a:solidFill>
                            <a:srgbClr val="000000"/>
                          </a:solidFill>
                          <a:effectLst/>
                          <a:latin typeface="Times New Roman" panose="02020603050405020304" pitchFamily="18" charset="0"/>
                          <a:ea typeface="標楷體" panose="03000509000000000000" pitchFamily="65" charset="-120"/>
                        </a:rPr>
                        <a:t>提升生產良率</a:t>
                      </a:r>
                      <a:endParaRPr lang="zh-TW" sz="1600" kern="10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________ %</a:t>
                      </a:r>
                      <a:r>
                        <a:rPr lang="zh-TW" sz="1800" kern="100" dirty="0">
                          <a:solidFill>
                            <a:srgbClr val="000000"/>
                          </a:solidFill>
                          <a:effectLst/>
                          <a:latin typeface="Times New Roman" panose="02020603050405020304" pitchFamily="18" charset="0"/>
                          <a:ea typeface="標楷體" panose="03000509000000000000" pitchFamily="65" charset="-120"/>
                        </a:rPr>
                        <a:t>；相較提升</a:t>
                      </a:r>
                      <a:r>
                        <a:rPr lang="en-US" sz="1800" kern="100" dirty="0">
                          <a:solidFill>
                            <a:srgbClr val="000000"/>
                          </a:solidFill>
                          <a:effectLst/>
                          <a:latin typeface="Times New Roman" panose="02020603050405020304" pitchFamily="18" charset="0"/>
                          <a:ea typeface="標楷體" panose="03000509000000000000" pitchFamily="65" charset="-120"/>
                        </a:rPr>
                        <a:t>_____%</a:t>
                      </a:r>
                      <a:endParaRPr lang="zh-TW" sz="16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5603552"/>
                  </a:ext>
                </a:extLst>
              </a:tr>
              <a:tr h="339268">
                <a:tc>
                  <a:txBody>
                    <a:bodyPr/>
                    <a:lstStyle/>
                    <a:p>
                      <a:pPr>
                        <a:lnSpc>
                          <a:spcPts val="2400"/>
                        </a:lnSpc>
                        <a:spcAft>
                          <a:spcPts val="0"/>
                        </a:spcAft>
                      </a:pPr>
                      <a:r>
                        <a:rPr lang="zh-TW" sz="1800" kern="100">
                          <a:solidFill>
                            <a:srgbClr val="000000"/>
                          </a:solidFill>
                          <a:effectLst/>
                          <a:latin typeface="Times New Roman" panose="02020603050405020304" pitchFamily="18" charset="0"/>
                          <a:ea typeface="標楷體" panose="03000509000000000000" pitchFamily="65" charset="-120"/>
                        </a:rPr>
                        <a:t>減少產線人力</a:t>
                      </a:r>
                      <a:endParaRPr lang="zh-TW" sz="1600" kern="10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zh-TW" sz="1800" kern="100">
                          <a:solidFill>
                            <a:srgbClr val="000000"/>
                          </a:solidFill>
                          <a:effectLst/>
                          <a:latin typeface="Times New Roman" panose="02020603050405020304" pitchFamily="18" charset="0"/>
                          <a:ea typeface="標楷體" panose="03000509000000000000" pitchFamily="65" charset="-120"/>
                        </a:rPr>
                        <a:t>由</a:t>
                      </a:r>
                      <a:r>
                        <a:rPr lang="en-US" sz="1800" kern="100">
                          <a:solidFill>
                            <a:srgbClr val="000000"/>
                          </a:solidFill>
                          <a:effectLst/>
                          <a:latin typeface="Times New Roman" panose="02020603050405020304" pitchFamily="18" charset="0"/>
                          <a:ea typeface="標楷體" panose="03000509000000000000" pitchFamily="65" charset="-120"/>
                        </a:rPr>
                        <a:t>______</a:t>
                      </a:r>
                      <a:r>
                        <a:rPr lang="zh-TW" sz="1800" kern="100">
                          <a:solidFill>
                            <a:srgbClr val="000000"/>
                          </a:solidFill>
                          <a:effectLst/>
                          <a:latin typeface="Times New Roman" panose="02020603050405020304" pitchFamily="18" charset="0"/>
                          <a:ea typeface="標楷體" panose="03000509000000000000" pitchFamily="65" charset="-120"/>
                        </a:rPr>
                        <a:t>人減為</a:t>
                      </a:r>
                      <a:r>
                        <a:rPr lang="en-US" sz="1800" kern="100">
                          <a:solidFill>
                            <a:srgbClr val="000000"/>
                          </a:solidFill>
                          <a:effectLst/>
                          <a:latin typeface="Times New Roman" panose="02020603050405020304" pitchFamily="18" charset="0"/>
                          <a:ea typeface="標楷體" panose="03000509000000000000" pitchFamily="65" charset="-120"/>
                        </a:rPr>
                        <a:t>______</a:t>
                      </a:r>
                      <a:r>
                        <a:rPr lang="zh-TW" sz="1800" kern="100">
                          <a:solidFill>
                            <a:srgbClr val="000000"/>
                          </a:solidFill>
                          <a:effectLst/>
                          <a:latin typeface="Times New Roman" panose="02020603050405020304" pitchFamily="18" charset="0"/>
                          <a:ea typeface="標楷體" panose="03000509000000000000" pitchFamily="65" charset="-120"/>
                        </a:rPr>
                        <a:t>人</a:t>
                      </a:r>
                      <a:endParaRPr lang="zh-TW" sz="1600" kern="10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495981"/>
                  </a:ext>
                </a:extLst>
              </a:tr>
              <a:tr h="339268">
                <a:tc>
                  <a:txBody>
                    <a:bodyPr/>
                    <a:lstStyle/>
                    <a:p>
                      <a:pPr>
                        <a:lnSpc>
                          <a:spcPts val="2400"/>
                        </a:lnSpc>
                        <a:spcAft>
                          <a:spcPts val="0"/>
                        </a:spcAft>
                      </a:pPr>
                      <a:r>
                        <a:rPr lang="zh-TW" sz="1800" kern="100" dirty="0">
                          <a:solidFill>
                            <a:srgbClr val="000000"/>
                          </a:solidFill>
                          <a:effectLst/>
                          <a:latin typeface="Times New Roman" panose="02020603050405020304" pitchFamily="18" charset="0"/>
                          <a:ea typeface="標楷體" panose="03000509000000000000" pitchFamily="65" charset="-120"/>
                        </a:rPr>
                        <a:t>產品達交率</a:t>
                      </a:r>
                      <a:endParaRPr lang="zh-TW" sz="16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________ %</a:t>
                      </a:r>
                      <a:r>
                        <a:rPr lang="zh-TW" sz="1800" kern="100" dirty="0">
                          <a:solidFill>
                            <a:srgbClr val="000000"/>
                          </a:solidFill>
                          <a:effectLst/>
                          <a:latin typeface="Times New Roman" panose="02020603050405020304" pitchFamily="18" charset="0"/>
                          <a:ea typeface="標楷體" panose="03000509000000000000" pitchFamily="65" charset="-120"/>
                        </a:rPr>
                        <a:t>；相較提升</a:t>
                      </a:r>
                      <a:r>
                        <a:rPr lang="en-US" sz="1800" kern="100" dirty="0">
                          <a:solidFill>
                            <a:srgbClr val="000000"/>
                          </a:solidFill>
                          <a:effectLst/>
                          <a:latin typeface="Times New Roman" panose="02020603050405020304" pitchFamily="18" charset="0"/>
                          <a:ea typeface="標楷體" panose="03000509000000000000" pitchFamily="65" charset="-120"/>
                        </a:rPr>
                        <a:t>_____%</a:t>
                      </a:r>
                      <a:endParaRPr lang="zh-TW" sz="16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0907596"/>
                  </a:ext>
                </a:extLst>
              </a:tr>
              <a:tr h="339268">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a:t>
                      </a:r>
                      <a:r>
                        <a:rPr lang="zh-TW" sz="1800" kern="100" dirty="0">
                          <a:solidFill>
                            <a:srgbClr val="000000"/>
                          </a:solidFill>
                          <a:effectLst/>
                          <a:latin typeface="Times New Roman" panose="02020603050405020304" pitchFamily="18" charset="0"/>
                          <a:ea typeface="標楷體" panose="03000509000000000000" pitchFamily="65" charset="-120"/>
                        </a:rPr>
                        <a:t>可自行增列</a:t>
                      </a:r>
                      <a:r>
                        <a:rPr lang="en-US" sz="1800" kern="100" dirty="0">
                          <a:solidFill>
                            <a:srgbClr val="000000"/>
                          </a:solidFill>
                          <a:effectLst/>
                          <a:latin typeface="Times New Roman" panose="02020603050405020304" pitchFamily="18" charset="0"/>
                          <a:ea typeface="標楷體" panose="03000509000000000000" pitchFamily="65" charset="-120"/>
                        </a:rPr>
                        <a:t>)</a:t>
                      </a:r>
                      <a:endParaRPr lang="zh-TW" sz="16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rgbClr val="000000"/>
                          </a:solidFill>
                          <a:effectLst/>
                          <a:latin typeface="Times New Roman" panose="02020603050405020304" pitchFamily="18" charset="0"/>
                          <a:ea typeface="標楷體" panose="03000509000000000000" pitchFamily="65" charset="-120"/>
                        </a:rPr>
                        <a:t> </a:t>
                      </a:r>
                      <a:endParaRPr lang="zh-TW" sz="16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ts val="2400"/>
                        </a:lnSpc>
                        <a:spcAft>
                          <a:spcPts val="0"/>
                        </a:spcAft>
                      </a:pPr>
                      <a:endParaRPr lang="zh-TW" sz="1800" b="1"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3763193"/>
                  </a:ext>
                </a:extLst>
              </a:tr>
            </a:tbl>
          </a:graphicData>
        </a:graphic>
      </p:graphicFrame>
      <p:sp>
        <p:nvSpPr>
          <p:cNvPr id="5" name="矩形 4"/>
          <p:cNvSpPr/>
          <p:nvPr/>
        </p:nvSpPr>
        <p:spPr>
          <a:xfrm>
            <a:off x="609603" y="6246474"/>
            <a:ext cx="6662530" cy="646331"/>
          </a:xfrm>
          <a:prstGeom prst="rect">
            <a:avLst/>
          </a:prstGeom>
        </p:spPr>
        <p:txBody>
          <a:bodyPr wrap="square">
            <a:spAutoFit/>
          </a:bodyPr>
          <a:lstStyle/>
          <a:p>
            <a:pPr marL="285750" indent="-285750" eaLnBrk="0" fontAlgn="base" hangingPunct="0">
              <a:spcBef>
                <a:spcPct val="0"/>
              </a:spcBef>
              <a:spcAft>
                <a:spcPct val="0"/>
              </a:spcAft>
              <a:buSzTx/>
              <a:buFont typeface="Arial" panose="020B0604020202020204" pitchFamily="34" charset="0"/>
              <a:buChar char="•"/>
              <a:tabLst>
                <a:tab pos="666750" algn="l"/>
              </a:tabLst>
            </a:pPr>
            <a:r>
              <a:rPr lang="zh-TW" altLang="en-US" dirty="0">
                <a:latin typeface="標楷體" panose="03000509000000000000" pitchFamily="65" charset="-120"/>
                <a:ea typeface="標楷體" panose="03000509000000000000" pitchFamily="65" charset="-120"/>
                <a:cs typeface="Times New Roman" panose="02020603050405020304" pitchFamily="18" charset="0"/>
              </a:rPr>
              <a:t>說明：</a:t>
            </a:r>
            <a:endParaRPr lang="en-US" altLang="zh-TW" dirty="0">
              <a:latin typeface="標楷體" panose="03000509000000000000" pitchFamily="65" charset="-120"/>
              <a:ea typeface="標楷體" panose="03000509000000000000" pitchFamily="65" charset="-120"/>
              <a:cs typeface="Times New Roman" panose="02020603050405020304" pitchFamily="18" charset="0"/>
            </a:endParaRPr>
          </a:p>
          <a:p>
            <a:pPr eaLnBrk="0" fontAlgn="base" hangingPunct="0">
              <a:spcBef>
                <a:spcPct val="0"/>
              </a:spcBef>
              <a:spcAft>
                <a:spcPct val="0"/>
              </a:spcAft>
              <a:tabLst>
                <a:tab pos="666750" algn="l"/>
              </a:tabLst>
            </a:pPr>
            <a:r>
              <a:rPr lang="zh-TW" altLang="en-US" dirty="0">
                <a:latin typeface="標楷體" panose="03000509000000000000" pitchFamily="65" charset="-120"/>
                <a:ea typeface="標楷體" panose="03000509000000000000" pitchFamily="65" charset="-120"/>
                <a:cs typeface="Times New Roman" panose="02020603050405020304" pitchFamily="18" charset="0"/>
              </a:rPr>
              <a:t>本項為計畫成果驗收指標，須於結案時達成，請合理評估。</a:t>
            </a:r>
            <a:endParaRPr lang="en-US" altLang="zh-TW" dirty="0">
              <a:latin typeface="標楷體" panose="03000509000000000000" pitchFamily="65" charset="-12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671924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版面配置區 2"/>
          <p:cNvSpPr txBox="1">
            <a:spLocks/>
          </p:cNvSpPr>
          <p:nvPr/>
        </p:nvSpPr>
        <p:spPr>
          <a:xfrm>
            <a:off x="1521996" y="754221"/>
            <a:ext cx="9330487" cy="4170053"/>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eaLnBrk="0" fontAlgn="base" hangingPunct="0">
              <a:spcBef>
                <a:spcPct val="0"/>
              </a:spcBef>
              <a:spcAft>
                <a:spcPct val="0"/>
              </a:spcAft>
              <a:buSzTx/>
              <a:buNone/>
              <a:tabLst>
                <a:tab pos="666750" algn="l"/>
              </a:tabLst>
            </a:pP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一、經費需求表</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algn="r" eaLnBrk="0" fontAlgn="base" hangingPunct="0">
              <a:spcBef>
                <a:spcPct val="0"/>
              </a:spcBef>
              <a:spcAft>
                <a:spcPct val="0"/>
              </a:spcAft>
              <a:buSzTx/>
              <a:buNone/>
              <a:tabLst>
                <a:tab pos="666750" algn="l"/>
              </a:tabLst>
            </a:pP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總經費預算表     　　　   </a:t>
            </a:r>
            <a:r>
              <a:rPr lang="zh-TW" altLang="zh-TW" sz="1400" dirty="0">
                <a:latin typeface="標楷體" panose="03000509000000000000" pitchFamily="65" charset="-120"/>
                <a:ea typeface="標楷體" panose="03000509000000000000" pitchFamily="65" charset="-120"/>
              </a:rPr>
              <a:t>請以整數千元為單位填寫</a:t>
            </a:r>
            <a:endPar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2334736482"/>
              </p:ext>
            </p:extLst>
          </p:nvPr>
        </p:nvGraphicFramePr>
        <p:xfrm>
          <a:off x="1521996" y="1492507"/>
          <a:ext cx="9330487" cy="5228973"/>
        </p:xfrm>
        <a:graphic>
          <a:graphicData uri="http://schemas.openxmlformats.org/drawingml/2006/table">
            <a:tbl>
              <a:tblPr firstRow="1" firstCol="1" bandRow="1" bandCol="1">
                <a:tableStyleId>{5C22544A-7EE6-4342-B048-85BDC9FD1C3A}</a:tableStyleId>
              </a:tblPr>
              <a:tblGrid>
                <a:gridCol w="1361063">
                  <a:extLst>
                    <a:ext uri="{9D8B030D-6E8A-4147-A177-3AD203B41FA5}">
                      <a16:colId xmlns:a16="http://schemas.microsoft.com/office/drawing/2014/main" val="4229363976"/>
                    </a:ext>
                  </a:extLst>
                </a:gridCol>
                <a:gridCol w="2472250">
                  <a:extLst>
                    <a:ext uri="{9D8B030D-6E8A-4147-A177-3AD203B41FA5}">
                      <a16:colId xmlns:a16="http://schemas.microsoft.com/office/drawing/2014/main" val="120063489"/>
                    </a:ext>
                  </a:extLst>
                </a:gridCol>
                <a:gridCol w="1453965">
                  <a:extLst>
                    <a:ext uri="{9D8B030D-6E8A-4147-A177-3AD203B41FA5}">
                      <a16:colId xmlns:a16="http://schemas.microsoft.com/office/drawing/2014/main" val="2780842976"/>
                    </a:ext>
                  </a:extLst>
                </a:gridCol>
                <a:gridCol w="1493797">
                  <a:extLst>
                    <a:ext uri="{9D8B030D-6E8A-4147-A177-3AD203B41FA5}">
                      <a16:colId xmlns:a16="http://schemas.microsoft.com/office/drawing/2014/main" val="266429584"/>
                    </a:ext>
                  </a:extLst>
                </a:gridCol>
                <a:gridCol w="1274706">
                  <a:extLst>
                    <a:ext uri="{9D8B030D-6E8A-4147-A177-3AD203B41FA5}">
                      <a16:colId xmlns:a16="http://schemas.microsoft.com/office/drawing/2014/main" val="461087062"/>
                    </a:ext>
                  </a:extLst>
                </a:gridCol>
                <a:gridCol w="1274706">
                  <a:extLst>
                    <a:ext uri="{9D8B030D-6E8A-4147-A177-3AD203B41FA5}">
                      <a16:colId xmlns:a16="http://schemas.microsoft.com/office/drawing/2014/main" val="2778179235"/>
                    </a:ext>
                  </a:extLst>
                </a:gridCol>
              </a:tblGrid>
              <a:tr h="568660">
                <a:tc gridSpan="2">
                  <a:txBody>
                    <a:bodyPr/>
                    <a:lstStyle/>
                    <a:p>
                      <a:pPr algn="ctr" eaLnBrk="0">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會計科目</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algn="ctr" eaLnBrk="0">
                        <a:lnSpc>
                          <a:spcPts val="2200"/>
                        </a:lnSpc>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政府</a:t>
                      </a:r>
                    </a:p>
                    <a:p>
                      <a:pPr algn="ctr" eaLnBrk="0">
                        <a:lnSpc>
                          <a:spcPts val="2200"/>
                        </a:lnSpc>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補助款</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lnSpc>
                          <a:spcPts val="2200"/>
                        </a:lnSpc>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公司</a:t>
                      </a:r>
                    </a:p>
                    <a:p>
                      <a:pPr algn="ctr" eaLnBrk="0">
                        <a:lnSpc>
                          <a:spcPts val="2200"/>
                        </a:lnSpc>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自籌款</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lnSpc>
                          <a:spcPts val="1200"/>
                        </a:lnSpc>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合計</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0" latinLnBrk="0" hangingPunct="1">
                        <a:lnSpc>
                          <a:spcPts val="2200"/>
                        </a:lnSpc>
                        <a:spcAft>
                          <a:spcPts val="0"/>
                        </a:spcAft>
                      </a:pPr>
                      <a:r>
                        <a:rPr lang="zh-TW" altLang="en-US" sz="1600" b="0" kern="100" dirty="0">
                          <a:solidFill>
                            <a:schemeClr val="tx1"/>
                          </a:solidFill>
                          <a:effectLst/>
                          <a:latin typeface="標楷體" panose="03000509000000000000" pitchFamily="65" charset="-120"/>
                          <a:ea typeface="標楷體" panose="03000509000000000000" pitchFamily="65" charset="-120"/>
                          <a:cs typeface="+mn-cs"/>
                        </a:rPr>
                        <a:t>各科目占</a:t>
                      </a:r>
                      <a:endParaRPr lang="en-US" altLang="zh-TW" sz="1600" b="0" kern="100" dirty="0">
                        <a:solidFill>
                          <a:schemeClr val="tx1"/>
                        </a:solidFill>
                        <a:effectLst/>
                        <a:latin typeface="標楷體" panose="03000509000000000000" pitchFamily="65" charset="-120"/>
                        <a:ea typeface="標楷體" panose="03000509000000000000" pitchFamily="65" charset="-120"/>
                        <a:cs typeface="+mn-cs"/>
                      </a:endParaRPr>
                    </a:p>
                    <a:p>
                      <a:pPr marL="0" algn="ctr" defTabSz="914400" rtl="0" eaLnBrk="0" latinLnBrk="0" hangingPunct="1">
                        <a:lnSpc>
                          <a:spcPts val="2200"/>
                        </a:lnSpc>
                        <a:spcAft>
                          <a:spcPts val="0"/>
                        </a:spcAft>
                      </a:pPr>
                      <a:r>
                        <a:rPr lang="zh-TW" altLang="en-US" sz="1600" b="0" kern="100" dirty="0">
                          <a:solidFill>
                            <a:schemeClr val="tx1"/>
                          </a:solidFill>
                          <a:effectLst/>
                          <a:latin typeface="標楷體" panose="03000509000000000000" pitchFamily="65" charset="-120"/>
                          <a:ea typeface="標楷體" panose="03000509000000000000" pitchFamily="65" charset="-120"/>
                          <a:cs typeface="+mn-cs"/>
                        </a:rPr>
                        <a:t>總經費比例</a:t>
                      </a:r>
                      <a:r>
                        <a:rPr lang="en-US" altLang="zh-TW" sz="1600" b="0" kern="100" dirty="0">
                          <a:solidFill>
                            <a:schemeClr val="tx1"/>
                          </a:solidFill>
                          <a:effectLst/>
                          <a:latin typeface="標楷體" panose="03000509000000000000" pitchFamily="65" charset="-120"/>
                          <a:ea typeface="標楷體" panose="03000509000000000000" pitchFamily="65" charset="-120"/>
                          <a:cs typeface="+mn-cs"/>
                        </a:rPr>
                        <a:t>(%)</a:t>
                      </a:r>
                      <a:endParaRPr lang="zh-TW" sz="1600" b="0" kern="100" dirty="0">
                        <a:solidFill>
                          <a:schemeClr val="tx1"/>
                        </a:solidFill>
                        <a:effectLst/>
                        <a:latin typeface="標楷體" panose="03000509000000000000" pitchFamily="65" charset="-120"/>
                        <a:ea typeface="標楷體" panose="03000509000000000000" pitchFamily="65" charset="-120"/>
                        <a:cs typeface="+mn-cs"/>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3132822"/>
                  </a:ext>
                </a:extLst>
              </a:tr>
              <a:tr h="460864">
                <a:tc gridSpan="2">
                  <a:txBody>
                    <a:bodyPr/>
                    <a:lstStyle/>
                    <a:p>
                      <a:pPr marL="71755" marR="71755" lvl="0" indent="0" algn="l" defTabSz="914400" rtl="0" eaLnBrk="0" fontAlgn="auto" latinLnBrk="0" hangingPunct="1">
                        <a:lnSpc>
                          <a:spcPct val="100000"/>
                        </a:lnSpc>
                        <a:spcBef>
                          <a:spcPts val="0"/>
                        </a:spcBef>
                        <a:spcAft>
                          <a:spcPts val="0"/>
                        </a:spcAft>
                        <a:buClrTx/>
                        <a:buSzTx/>
                        <a:buFontTx/>
                        <a:buNone/>
                        <a:tabLst/>
                        <a:defRPr/>
                      </a:pPr>
                      <a:r>
                        <a:rPr lang="en-US" altLang="zh-TW" sz="1600" b="0" kern="100" dirty="0">
                          <a:solidFill>
                            <a:schemeClr val="tx1"/>
                          </a:solidFill>
                          <a:effectLst/>
                          <a:latin typeface="標楷體" panose="03000509000000000000" pitchFamily="65" charset="-120"/>
                          <a:ea typeface="標楷體" panose="03000509000000000000" pitchFamily="65" charset="-120"/>
                        </a:rPr>
                        <a:t>1.</a:t>
                      </a:r>
                      <a:r>
                        <a:rPr lang="zh-TW" altLang="zh-TW" sz="1600" b="0" kern="100" dirty="0">
                          <a:solidFill>
                            <a:schemeClr val="tx1"/>
                          </a:solidFill>
                          <a:effectLst/>
                          <a:latin typeface="標楷體" panose="03000509000000000000" pitchFamily="65" charset="-120"/>
                          <a:ea typeface="標楷體" panose="03000509000000000000" pitchFamily="65" charset="-120"/>
                        </a:rPr>
                        <a:t>消耗性器材及原材料費</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AEFF7"/>
                    </a:solid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8895" marR="86995" indent="1397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6676068"/>
                  </a:ext>
                </a:extLst>
              </a:tr>
              <a:tr h="460864">
                <a:tc gridSpan="2">
                  <a:txBody>
                    <a:bodyPr/>
                    <a:lstStyle/>
                    <a:p>
                      <a:pPr marL="71755" marR="71755" algn="l" eaLnBrk="0">
                        <a:spcAft>
                          <a:spcPts val="0"/>
                        </a:spcAft>
                      </a:pPr>
                      <a:r>
                        <a:rPr lang="en-US" altLang="zh-TW" sz="1600" b="0" kern="100" dirty="0">
                          <a:solidFill>
                            <a:schemeClr val="tx1"/>
                          </a:solidFill>
                          <a:effectLst/>
                          <a:latin typeface="標楷體" panose="03000509000000000000" pitchFamily="65" charset="-120"/>
                          <a:ea typeface="標楷體" panose="03000509000000000000" pitchFamily="65" charset="-120"/>
                        </a:rPr>
                        <a:t>2.</a:t>
                      </a:r>
                      <a:r>
                        <a:rPr lang="zh-TW" altLang="en-US" sz="1600" b="0" kern="100" dirty="0">
                          <a:solidFill>
                            <a:schemeClr val="tx1"/>
                          </a:solidFill>
                          <a:effectLst/>
                          <a:latin typeface="標楷體" panose="03000509000000000000" pitchFamily="65" charset="-120"/>
                          <a:ea typeface="標楷體" panose="03000509000000000000" pitchFamily="65" charset="-120"/>
                        </a:rPr>
                        <a:t>全新設備之購置費</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AEFF7"/>
                    </a:solid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8895" marR="86995" indent="1397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7121364"/>
                  </a:ext>
                </a:extLst>
              </a:tr>
              <a:tr h="460864">
                <a:tc gridSpan="2">
                  <a:txBody>
                    <a:bodyPr/>
                    <a:lstStyle/>
                    <a:p>
                      <a:pPr marL="71755" marR="71755" algn="l" eaLnBrk="0">
                        <a:spcAft>
                          <a:spcPts val="0"/>
                        </a:spcAft>
                      </a:pPr>
                      <a:r>
                        <a:rPr lang="en-US" altLang="zh-TW" sz="1600" b="0" kern="100" dirty="0">
                          <a:solidFill>
                            <a:schemeClr val="tx1"/>
                          </a:solidFill>
                          <a:effectLst/>
                          <a:latin typeface="標楷體" panose="03000509000000000000" pitchFamily="65" charset="-120"/>
                          <a:ea typeface="標楷體" panose="03000509000000000000" pitchFamily="65" charset="-120"/>
                        </a:rPr>
                        <a:t>3.</a:t>
                      </a:r>
                      <a:r>
                        <a:rPr lang="zh-TW" altLang="en-US" sz="1600" b="0" kern="100" dirty="0">
                          <a:solidFill>
                            <a:schemeClr val="tx1"/>
                          </a:solidFill>
                          <a:effectLst/>
                          <a:latin typeface="標楷體" panose="03000509000000000000" pitchFamily="65" charset="-120"/>
                          <a:ea typeface="標楷體" panose="03000509000000000000" pitchFamily="65" charset="-120"/>
                        </a:rPr>
                        <a:t>既有設備之改善費</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8895" marR="86995" indent="1397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0115133"/>
                  </a:ext>
                </a:extLst>
              </a:tr>
              <a:tr h="460864">
                <a:tc gridSpan="2">
                  <a:txBody>
                    <a:bodyPr/>
                    <a:lstStyle/>
                    <a:p>
                      <a:pPr marL="71755" marR="71755" algn="l" eaLnBrk="0">
                        <a:spcAft>
                          <a:spcPts val="0"/>
                        </a:spcAft>
                      </a:pPr>
                      <a:r>
                        <a:rPr lang="en-US" altLang="zh-TW" sz="1600" b="0" kern="100" dirty="0">
                          <a:solidFill>
                            <a:schemeClr val="tx1"/>
                          </a:solidFill>
                          <a:effectLst/>
                          <a:latin typeface="標楷體" panose="03000509000000000000" pitchFamily="65" charset="-120"/>
                          <a:ea typeface="標楷體" panose="03000509000000000000" pitchFamily="65" charset="-120"/>
                          <a:cs typeface="+mn-cs"/>
                        </a:rPr>
                        <a:t>4.</a:t>
                      </a:r>
                      <a:r>
                        <a:rPr lang="zh-TW" altLang="en-US" sz="1600" b="0" kern="100" dirty="0">
                          <a:solidFill>
                            <a:schemeClr val="tx1"/>
                          </a:solidFill>
                          <a:effectLst/>
                          <a:latin typeface="標楷體" panose="03000509000000000000" pitchFamily="65" charset="-120"/>
                          <a:ea typeface="標楷體" panose="03000509000000000000" pitchFamily="65" charset="-120"/>
                          <a:cs typeface="+mn-cs"/>
                        </a:rPr>
                        <a:t>委託研究或驗證費</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8895" marR="86995" indent="1397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6419242"/>
                  </a:ext>
                </a:extLst>
              </a:tr>
              <a:tr h="460864">
                <a:tc rowSpan="3">
                  <a:txBody>
                    <a:bodyPr/>
                    <a:lstStyle/>
                    <a:p>
                      <a:pPr marL="71755" marR="71755" algn="l" eaLnBrk="0">
                        <a:spcAft>
                          <a:spcPts val="0"/>
                        </a:spcAft>
                      </a:pPr>
                      <a:r>
                        <a:rPr lang="en-US" altLang="zh-TW" sz="1600" b="0" kern="100" dirty="0">
                          <a:solidFill>
                            <a:schemeClr val="tx1"/>
                          </a:solidFill>
                          <a:effectLst/>
                          <a:latin typeface="標楷體" panose="03000509000000000000" pitchFamily="65" charset="-120"/>
                          <a:ea typeface="標楷體" panose="03000509000000000000" pitchFamily="65" charset="-120"/>
                        </a:rPr>
                        <a:t>5.</a:t>
                      </a:r>
                      <a:r>
                        <a:rPr lang="zh-TW" sz="1600" b="0" kern="100" dirty="0">
                          <a:solidFill>
                            <a:schemeClr val="tx1"/>
                          </a:solidFill>
                          <a:effectLst/>
                          <a:latin typeface="標楷體" panose="03000509000000000000" pitchFamily="65" charset="-120"/>
                          <a:ea typeface="標楷體" panose="03000509000000000000" pitchFamily="65" charset="-120"/>
                        </a:rPr>
                        <a:t>人事費</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(1)</a:t>
                      </a:r>
                      <a:r>
                        <a:rPr lang="zh-TW" sz="1600" b="0" kern="100" dirty="0">
                          <a:solidFill>
                            <a:schemeClr val="tx1"/>
                          </a:solidFill>
                          <a:effectLst/>
                          <a:latin typeface="標楷體" panose="03000509000000000000" pitchFamily="65" charset="-120"/>
                          <a:ea typeface="標楷體" panose="03000509000000000000" pitchFamily="65" charset="-120"/>
                        </a:rPr>
                        <a:t>研發人員</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a:txBody>
                    <a:bodyPr/>
                    <a:lstStyle/>
                    <a:p>
                      <a:pPr marL="48895" marR="86995" indent="1397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2459399"/>
                  </a:ext>
                </a:extLst>
              </a:tr>
              <a:tr h="496258">
                <a:tc vMerge="1">
                  <a:txBody>
                    <a:bodyPr/>
                    <a:lstStyle/>
                    <a:p>
                      <a:endParaRPr lang="zh-TW" altLang="en-US"/>
                    </a:p>
                  </a:txBody>
                  <a:tcPr/>
                </a:tc>
                <a:tc>
                  <a:txBody>
                    <a:bodyPr/>
                    <a:lstStyle/>
                    <a:p>
                      <a:pPr algn="just"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(2)</a:t>
                      </a:r>
                      <a:r>
                        <a:rPr lang="zh-TW" altLang="en-US" sz="1600" b="0" kern="100" dirty="0">
                          <a:solidFill>
                            <a:schemeClr val="tx1"/>
                          </a:solidFill>
                          <a:effectLst/>
                          <a:latin typeface="標楷體" panose="03000509000000000000" pitchFamily="65" charset="-120"/>
                          <a:ea typeface="標楷體" panose="03000509000000000000" pitchFamily="65" charset="-120"/>
                        </a:rPr>
                        <a:t>顧問費</a:t>
                      </a:r>
                      <a:endParaRPr lang="en-US"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a:txBody>
                    <a:bodyPr/>
                    <a:lstStyle/>
                    <a:p>
                      <a:pPr marL="48895" marR="86995" indent="1397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6781618"/>
                  </a:ext>
                </a:extLst>
              </a:tr>
              <a:tr h="497234">
                <a:tc vMerge="1">
                  <a:txBody>
                    <a:bodyPr/>
                    <a:lstStyle/>
                    <a:p>
                      <a:endParaRPr lang="zh-TW" altLang="en-US"/>
                    </a:p>
                  </a:txBody>
                  <a:tcPr/>
                </a:tc>
                <a:tc>
                  <a:txBody>
                    <a:bodyPr/>
                    <a:lstStyle/>
                    <a:p>
                      <a:pPr algn="ctr" eaLnBrk="0">
                        <a:spcAft>
                          <a:spcPts val="0"/>
                        </a:spcAft>
                      </a:pPr>
                      <a:r>
                        <a:rPr lang="zh-TW" sz="1600" b="0" kern="0" spc="1200" dirty="0">
                          <a:solidFill>
                            <a:schemeClr val="tx1"/>
                          </a:solidFill>
                          <a:effectLst/>
                          <a:latin typeface="標楷體" panose="03000509000000000000" pitchFamily="65" charset="-120"/>
                          <a:ea typeface="標楷體" panose="03000509000000000000" pitchFamily="65" charset="-120"/>
                        </a:rPr>
                        <a:t>小計</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a:txBody>
                    <a:bodyPr/>
                    <a:lstStyle/>
                    <a:p>
                      <a:pPr marL="48895" marR="86995" indent="1397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293613"/>
                  </a:ext>
                </a:extLst>
              </a:tr>
              <a:tr h="454167">
                <a:tc gridSpan="2">
                  <a:txBody>
                    <a:bodyPr/>
                    <a:lstStyle/>
                    <a:p>
                      <a:pPr algn="l" eaLnBrk="0">
                        <a:spcAft>
                          <a:spcPts val="0"/>
                        </a:spcAft>
                      </a:pPr>
                      <a:r>
                        <a:rPr lang="en-US" altLang="zh-TW" sz="1600" b="0" kern="100" dirty="0">
                          <a:solidFill>
                            <a:schemeClr val="tx1"/>
                          </a:solidFill>
                          <a:effectLst/>
                          <a:latin typeface="標楷體" panose="03000509000000000000" pitchFamily="65" charset="-120"/>
                          <a:ea typeface="標楷體" panose="03000509000000000000" pitchFamily="65" charset="-120"/>
                        </a:rPr>
                        <a:t> 6.</a:t>
                      </a:r>
                      <a:r>
                        <a:rPr lang="zh-TW" altLang="en-US" sz="1600" b="0" kern="100" dirty="0">
                          <a:solidFill>
                            <a:schemeClr val="tx1"/>
                          </a:solidFill>
                          <a:effectLst/>
                          <a:latin typeface="標楷體" panose="03000509000000000000" pitchFamily="65" charset="-120"/>
                          <a:ea typeface="標楷體" panose="03000509000000000000" pitchFamily="65" charset="-120"/>
                        </a:rPr>
                        <a:t>無形資產引進費</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marL="632460" marR="74930" indent="-57150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a:txBody>
                    <a:bodyPr/>
                    <a:lstStyle/>
                    <a:p>
                      <a:pPr marL="48895" marR="86995" indent="1397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r>
                        <a:rPr lang="en-US" sz="1600" b="0" kern="100" dirty="0">
                          <a:solidFill>
                            <a:schemeClr val="tx1"/>
                          </a:solidFill>
                          <a:effectLst/>
                          <a:latin typeface="標楷體" panose="03000509000000000000" pitchFamily="65" charset="-120"/>
                          <a:ea typeface="標楷體" panose="03000509000000000000" pitchFamily="65" charset="-120"/>
                        </a:rPr>
                        <a:t> </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7977485"/>
                  </a:ext>
                </a:extLst>
              </a:tr>
              <a:tr h="454167">
                <a:tc gridSpan="2">
                  <a:txBody>
                    <a:bodyPr/>
                    <a:lstStyle/>
                    <a:p>
                      <a:pPr algn="ctr" eaLnBrk="0">
                        <a:spcAft>
                          <a:spcPts val="0"/>
                        </a:spcAft>
                      </a:pPr>
                      <a:r>
                        <a:rPr lang="zh-TW" altLang="en-US" sz="1600" b="0" kern="100" dirty="0">
                          <a:solidFill>
                            <a:schemeClr val="tx1"/>
                          </a:solidFill>
                          <a:effectLst/>
                          <a:latin typeface="標楷體" panose="03000509000000000000" pitchFamily="65" charset="-120"/>
                          <a:ea typeface="標楷體" panose="03000509000000000000" pitchFamily="65" charset="-120"/>
                        </a:rPr>
                        <a:t>合　　計</a:t>
                      </a: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tc>
                  <a:txBody>
                    <a:bodyPr/>
                    <a:lstStyle/>
                    <a:p>
                      <a:pPr marL="48895" marR="86995" indent="1397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2460" marR="74930" indent="-57150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extLst>
                  <a:ext uri="{0D108BD9-81ED-4DB2-BD59-A6C34878D82A}">
                    <a16:rowId xmlns:a16="http://schemas.microsoft.com/office/drawing/2014/main" val="413946807"/>
                  </a:ext>
                </a:extLst>
              </a:tr>
              <a:tr h="454167">
                <a:tc gridSpan="2">
                  <a:txBody>
                    <a:bodyPr/>
                    <a:lstStyle/>
                    <a:p>
                      <a:pPr algn="ctr" eaLnBrk="0">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百　分　比</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marL="632460" marR="74930" indent="-571500" algn="r" eaLnBrk="0">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8895" marR="86995" indent="13970" algn="r" eaLnBrk="0">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8810" marR="99060" indent="-601980" algn="r" eaLnBrk="0">
                        <a:spcAft>
                          <a:spcPts val="0"/>
                        </a:spcAft>
                      </a:pPr>
                      <a:r>
                        <a:rPr lang="zh-TW" sz="1600" b="0" kern="100" dirty="0">
                          <a:solidFill>
                            <a:schemeClr val="tx1"/>
                          </a:solidFill>
                          <a:effectLst/>
                          <a:latin typeface="標楷體" panose="03000509000000000000" pitchFamily="65" charset="-120"/>
                          <a:ea typeface="標楷體" panose="03000509000000000000" pitchFamily="65" charset="-120"/>
                        </a:rPr>
                        <a:t>％</a:t>
                      </a: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638810" marR="99060" indent="-601980" algn="r" eaLnBrk="0">
                        <a:spcAft>
                          <a:spcPts val="0"/>
                        </a:spcAft>
                      </a:pPr>
                      <a:endParaRPr lang="zh-TW" sz="1600" b="0" kern="100" dirty="0">
                        <a:solidFill>
                          <a:schemeClr val="tx1"/>
                        </a:solidFill>
                        <a:effectLst/>
                        <a:latin typeface="標楷體" panose="03000509000000000000" pitchFamily="65" charset="-120"/>
                        <a:ea typeface="標楷體" panose="03000509000000000000" pitchFamily="65" charset="-120"/>
                      </a:endParaRPr>
                    </a:p>
                  </a:txBody>
                  <a:tcPr marL="9297" marR="92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extLst>
                  <a:ext uri="{0D108BD9-81ED-4DB2-BD59-A6C34878D82A}">
                    <a16:rowId xmlns:a16="http://schemas.microsoft.com/office/drawing/2014/main" val="1463216604"/>
                  </a:ext>
                </a:extLst>
              </a:tr>
            </a:tbl>
          </a:graphicData>
        </a:graphic>
      </p:graphicFrame>
      <p:sp>
        <p:nvSpPr>
          <p:cNvPr id="5" name="矩形 4"/>
          <p:cNvSpPr/>
          <p:nvPr/>
        </p:nvSpPr>
        <p:spPr>
          <a:xfrm>
            <a:off x="5795402" y="2839247"/>
            <a:ext cx="5512678" cy="2751522"/>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uFillTx/>
                <a:latin typeface="Times New Roman"/>
                <a:ea typeface="標楷體"/>
              </a:rPr>
              <a:t>提醒</a:t>
            </a:r>
            <a:r>
              <a:rPr lang="en-US" sz="1800" b="1" i="0" u="none" strike="noStrike" kern="1200" cap="none" spc="0" baseline="0" dirty="0">
                <a:uFillTx/>
                <a:latin typeface="Times New Roman"/>
                <a:ea typeface="標楷體"/>
              </a:rPr>
              <a:t>:</a:t>
            </a: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800" b="1" i="0" u="none" strike="noStrike" kern="1200" cap="none" spc="0" baseline="0" dirty="0">
                <a:uFillTx/>
                <a:latin typeface="Times New Roman"/>
                <a:ea typeface="標楷體"/>
              </a:rPr>
              <a:t>各項會計科目編列，請參考「附件</a:t>
            </a:r>
            <a:r>
              <a:rPr lang="en-US" altLang="zh-TW" sz="1800" b="1" i="0" u="none" strike="noStrike" kern="1200" cap="none" spc="0" baseline="0" dirty="0">
                <a:uFillTx/>
                <a:latin typeface="Times New Roman"/>
                <a:ea typeface="標楷體"/>
              </a:rPr>
              <a:t>C.</a:t>
            </a:r>
            <a:r>
              <a:rPr lang="zh-TW" altLang="en-US" sz="1800" b="1" i="0" u="none" strike="noStrike" kern="1200" cap="none" spc="0" baseline="0" dirty="0">
                <a:uFillTx/>
                <a:latin typeface="Times New Roman"/>
                <a:ea typeface="標楷體"/>
              </a:rPr>
              <a:t>會計科目及編列原則」，</a:t>
            </a:r>
            <a:r>
              <a:rPr lang="zh-TW" altLang="en-US" b="1" dirty="0">
                <a:latin typeface="Times New Roman"/>
              </a:rPr>
              <a:t>皆不含營業稅</a:t>
            </a:r>
            <a:r>
              <a:rPr lang="zh-TW" altLang="en-US" sz="1800" b="1" i="0" u="none" strike="noStrike" kern="1200" cap="none" spc="0" baseline="0" dirty="0" smtClean="0">
                <a:uFillTx/>
                <a:latin typeface="Times New Roman"/>
                <a:ea typeface="標楷體"/>
              </a:rPr>
              <a:t>。</a:t>
            </a:r>
            <a:endParaRPr lang="en-US" altLang="zh-TW" b="1" dirty="0">
              <a:latin typeface="Times New Roman"/>
              <a:ea typeface="標楷體"/>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人事</a:t>
            </a:r>
            <a:r>
              <a:rPr lang="zh-TW" altLang="en-US" b="1" dirty="0">
                <a:latin typeface="Times New Roman"/>
              </a:rPr>
              <a:t>及無形資產引進費</a:t>
            </a:r>
            <a:r>
              <a:rPr lang="zh-TW" altLang="en-US" b="1" dirty="0">
                <a:latin typeface="Times New Roman"/>
                <a:ea typeface="標楷體"/>
              </a:rPr>
              <a:t>僅可編列業者自籌款</a:t>
            </a:r>
            <a:r>
              <a:rPr lang="zh-TW" altLang="en-US" b="1" dirty="0" smtClean="0">
                <a:latin typeface="Times New Roman"/>
                <a:ea typeface="標楷體"/>
              </a:rPr>
              <a:t>。</a:t>
            </a:r>
            <a:endParaRPr lang="en-US" altLang="zh-TW" b="1" dirty="0">
              <a:latin typeface="Times New Roman"/>
              <a:ea typeface="標楷體"/>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全新</a:t>
            </a:r>
            <a:r>
              <a:rPr lang="zh-TW" altLang="en-US" b="1" dirty="0">
                <a:latin typeface="Times New Roman"/>
              </a:rPr>
              <a:t>設備購置費之補助款以總經費</a:t>
            </a:r>
            <a:r>
              <a:rPr lang="en-US" altLang="zh-TW" b="1" dirty="0">
                <a:latin typeface="Times New Roman"/>
              </a:rPr>
              <a:t>30%</a:t>
            </a:r>
            <a:r>
              <a:rPr lang="zh-TW" altLang="en-US" b="1" dirty="0">
                <a:latin typeface="Times New Roman"/>
              </a:rPr>
              <a:t>為</a:t>
            </a:r>
            <a:r>
              <a:rPr lang="zh-TW" altLang="en-US" b="1" dirty="0" smtClean="0">
                <a:latin typeface="Times New Roman"/>
              </a:rPr>
              <a:t>上限。</a:t>
            </a:r>
            <a:endParaRPr lang="en-US" altLang="zh-TW" b="1" dirty="0" smtClean="0">
              <a:latin typeface="Times New Roman"/>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委託</a:t>
            </a:r>
            <a:r>
              <a:rPr lang="zh-TW" altLang="en-US" b="1" dirty="0">
                <a:latin typeface="Times New Roman"/>
              </a:rPr>
              <a:t>研究或驗證費之補助款以總經費</a:t>
            </a:r>
            <a:r>
              <a:rPr lang="en-US" altLang="zh-TW" b="1" dirty="0">
                <a:latin typeface="Times New Roman"/>
              </a:rPr>
              <a:t>40%</a:t>
            </a:r>
            <a:r>
              <a:rPr lang="zh-TW" altLang="en-US" b="1" dirty="0">
                <a:latin typeface="Times New Roman"/>
              </a:rPr>
              <a:t>為</a:t>
            </a:r>
            <a:r>
              <a:rPr lang="zh-TW" altLang="en-US" b="1" dirty="0" smtClean="0">
                <a:latin typeface="Times New Roman"/>
              </a:rPr>
              <a:t>上限。</a:t>
            </a:r>
            <a:endParaRPr lang="en-US" altLang="zh-TW" b="1" dirty="0" smtClean="0">
              <a:latin typeface="Times New Roman"/>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ea typeface="標楷體"/>
              </a:rPr>
              <a:t>百分比</a:t>
            </a:r>
            <a:r>
              <a:rPr lang="zh-TW" altLang="en-US" b="1" dirty="0">
                <a:latin typeface="Times New Roman"/>
                <a:ea typeface="標楷體"/>
              </a:rPr>
              <a:t>請以小數點下四捨五入計算</a:t>
            </a:r>
            <a:r>
              <a:rPr lang="zh-TW" altLang="en-US" b="1" dirty="0" smtClean="0">
                <a:latin typeface="Times New Roman"/>
                <a:ea typeface="標楷體"/>
              </a:rPr>
              <a:t>。</a:t>
            </a:r>
            <a:endParaRPr lang="en-US" altLang="zh-TW" b="1" dirty="0">
              <a:latin typeface="Times New Roman"/>
              <a:ea typeface="標楷體"/>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ea typeface="標楷體"/>
              </a:rPr>
              <a:t>所有</a:t>
            </a:r>
            <a:r>
              <a:rPr lang="zh-TW" altLang="en-US" b="1" dirty="0">
                <a:latin typeface="Times New Roman"/>
                <a:ea typeface="標楷體"/>
              </a:rPr>
              <a:t>金額單位皆為千元。</a:t>
            </a:r>
          </a:p>
        </p:txBody>
      </p:sp>
      <p:sp>
        <p:nvSpPr>
          <p:cNvPr id="6" name="標題 5"/>
          <p:cNvSpPr>
            <a:spLocks noGrp="1"/>
          </p:cNvSpPr>
          <p:nvPr>
            <p:ph type="title"/>
          </p:nvPr>
        </p:nvSpPr>
        <p:spPr>
          <a:xfrm>
            <a:off x="609603" y="274640"/>
            <a:ext cx="10972800" cy="601501"/>
          </a:xfrm>
        </p:spPr>
        <p:txBody>
          <a:bodyPr/>
          <a:lstStyle/>
          <a:p>
            <a:r>
              <a:rPr lang="zh-TW" altLang="en-US" b="1" dirty="0">
                <a:latin typeface="Times New Roman"/>
              </a:rPr>
              <a:t>肆、經費需求</a:t>
            </a:r>
            <a:endParaRPr lang="zh-TW" altLang="en-US" dirty="0"/>
          </a:p>
        </p:txBody>
      </p:sp>
      <p:sp>
        <p:nvSpPr>
          <p:cNvPr id="3" name="投影片編號版面配置區 2"/>
          <p:cNvSpPr>
            <a:spLocks noGrp="1"/>
          </p:cNvSpPr>
          <p:nvPr>
            <p:ph type="sldNum" sz="quarter" idx="8"/>
          </p:nvPr>
        </p:nvSpPr>
        <p:spPr/>
        <p:txBody>
          <a:bodyPr/>
          <a:lstStyle/>
          <a:p>
            <a:pPr lvl="0"/>
            <a:fld id="{78DB0EE0-3E12-4C9C-A04F-9F0D983138EE}" type="slidenum">
              <a:rPr lang="en-US" altLang="zh-TW" smtClean="0"/>
              <a:t>11</a:t>
            </a:fld>
            <a:endParaRPr lang="zh-TW" altLang="en-US"/>
          </a:p>
        </p:txBody>
      </p:sp>
    </p:spTree>
    <p:extLst>
      <p:ext uri="{BB962C8B-B14F-4D97-AF65-F5344CB8AC3E}">
        <p14:creationId xmlns:p14="http://schemas.microsoft.com/office/powerpoint/2010/main" val="3966168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版面配置區 2"/>
          <p:cNvSpPr txBox="1">
            <a:spLocks/>
          </p:cNvSpPr>
          <p:nvPr/>
        </p:nvSpPr>
        <p:spPr>
          <a:xfrm>
            <a:off x="702023" y="1261430"/>
            <a:ext cx="10677832" cy="4167161"/>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spcBef>
                <a:spcPct val="0"/>
              </a:spcBef>
              <a:spcAft>
                <a:spcPct val="0"/>
              </a:spcAft>
              <a:buSzTx/>
              <a:buNone/>
              <a:tabLst>
                <a:tab pos="666750" algn="l"/>
              </a:tabLst>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一</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消耗性器材及原材料費                                                       </a:t>
            </a:r>
            <a:r>
              <a:rPr lang="zh-TW" altLang="zh-TW" sz="1400" dirty="0">
                <a:latin typeface="標楷體" panose="03000509000000000000" pitchFamily="65" charset="-120"/>
                <a:ea typeface="標楷體" panose="03000509000000000000" pitchFamily="65" charset="-120"/>
              </a:rPr>
              <a:t>金額單位：千元</a:t>
            </a: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二</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全新設備之購置費                                          　　　　　　     </a:t>
            </a:r>
            <a:r>
              <a:rPr lang="zh-TW" altLang="zh-TW" sz="1400" dirty="0">
                <a:latin typeface="標楷體" panose="03000509000000000000" pitchFamily="65" charset="-120"/>
                <a:ea typeface="標楷體" panose="03000509000000000000" pitchFamily="65" charset="-120"/>
              </a:rPr>
              <a:t>金額單位：千元</a:t>
            </a: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graphicFrame>
        <p:nvGraphicFramePr>
          <p:cNvPr id="11" name="表格 10"/>
          <p:cNvGraphicFramePr>
            <a:graphicFrameLocks noGrp="1"/>
          </p:cNvGraphicFramePr>
          <p:nvPr>
            <p:extLst>
              <p:ext uri="{D42A27DB-BD31-4B8C-83A1-F6EECF244321}">
                <p14:modId xmlns:p14="http://schemas.microsoft.com/office/powerpoint/2010/main" val="890790654"/>
              </p:ext>
            </p:extLst>
          </p:nvPr>
        </p:nvGraphicFramePr>
        <p:xfrm>
          <a:off x="766916" y="1711004"/>
          <a:ext cx="10477254" cy="1680000"/>
        </p:xfrm>
        <a:graphic>
          <a:graphicData uri="http://schemas.openxmlformats.org/drawingml/2006/table">
            <a:tbl>
              <a:tblPr>
                <a:tableStyleId>{5C22544A-7EE6-4342-B048-85BDC9FD1C3A}</a:tableStyleId>
              </a:tblPr>
              <a:tblGrid>
                <a:gridCol w="2109278">
                  <a:extLst>
                    <a:ext uri="{9D8B030D-6E8A-4147-A177-3AD203B41FA5}">
                      <a16:colId xmlns:a16="http://schemas.microsoft.com/office/drawing/2014/main" val="1322149595"/>
                    </a:ext>
                  </a:extLst>
                </a:gridCol>
                <a:gridCol w="2079264">
                  <a:extLst>
                    <a:ext uri="{9D8B030D-6E8A-4147-A177-3AD203B41FA5}">
                      <a16:colId xmlns:a16="http://schemas.microsoft.com/office/drawing/2014/main" val="1153121241"/>
                    </a:ext>
                  </a:extLst>
                </a:gridCol>
                <a:gridCol w="978462">
                  <a:extLst>
                    <a:ext uri="{9D8B030D-6E8A-4147-A177-3AD203B41FA5}">
                      <a16:colId xmlns:a16="http://schemas.microsoft.com/office/drawing/2014/main" val="3983566220"/>
                    </a:ext>
                  </a:extLst>
                </a:gridCol>
                <a:gridCol w="2242333">
                  <a:extLst>
                    <a:ext uri="{9D8B030D-6E8A-4147-A177-3AD203B41FA5}">
                      <a16:colId xmlns:a16="http://schemas.microsoft.com/office/drawing/2014/main" val="750112156"/>
                    </a:ext>
                  </a:extLst>
                </a:gridCol>
                <a:gridCol w="1274051">
                  <a:extLst>
                    <a:ext uri="{9D8B030D-6E8A-4147-A177-3AD203B41FA5}">
                      <a16:colId xmlns:a16="http://schemas.microsoft.com/office/drawing/2014/main" val="1573078817"/>
                    </a:ext>
                  </a:extLst>
                </a:gridCol>
                <a:gridCol w="1793866">
                  <a:extLst>
                    <a:ext uri="{9D8B030D-6E8A-4147-A177-3AD203B41FA5}">
                      <a16:colId xmlns:a16="http://schemas.microsoft.com/office/drawing/2014/main" val="3766122034"/>
                    </a:ext>
                  </a:extLst>
                </a:gridCol>
              </a:tblGrid>
              <a:tr h="420000">
                <a:tc>
                  <a:txBody>
                    <a:bodyPr/>
                    <a:lstStyle/>
                    <a:p>
                      <a:pPr algn="ctr" eaLnBrk="0">
                        <a:lnSpc>
                          <a:spcPts val="1200"/>
                        </a:lnSpc>
                        <a:spcAft>
                          <a:spcPts val="0"/>
                        </a:spcAft>
                      </a:pPr>
                      <a:r>
                        <a:rPr lang="zh-TW" sz="1800" b="1" kern="100" dirty="0">
                          <a:effectLst/>
                          <a:latin typeface="標楷體" panose="03000509000000000000" pitchFamily="65" charset="-120"/>
                          <a:ea typeface="標楷體" panose="03000509000000000000" pitchFamily="65" charset="-120"/>
                        </a:rPr>
                        <a:t>項</a:t>
                      </a:r>
                      <a:r>
                        <a:rPr lang="en-US" sz="1800" b="1" kern="100" dirty="0">
                          <a:effectLst/>
                          <a:latin typeface="標楷體" panose="03000509000000000000" pitchFamily="65" charset="-120"/>
                          <a:ea typeface="標楷體" panose="03000509000000000000" pitchFamily="65" charset="-120"/>
                        </a:rPr>
                        <a:t>    </a:t>
                      </a:r>
                      <a:r>
                        <a:rPr lang="zh-TW" sz="1800" b="1" kern="100" dirty="0">
                          <a:effectLst/>
                          <a:latin typeface="標楷體" panose="03000509000000000000" pitchFamily="65" charset="-120"/>
                          <a:ea typeface="標楷體" panose="03000509000000000000" pitchFamily="65" charset="-120"/>
                        </a:rPr>
                        <a:t>目</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altLang="en-US" sz="1800" b="1" kern="100" dirty="0">
                          <a:effectLst/>
                          <a:latin typeface="標楷體" panose="03000509000000000000" pitchFamily="65" charset="-120"/>
                          <a:ea typeface="標楷體" panose="03000509000000000000" pitchFamily="65" charset="-120"/>
                        </a:rPr>
                        <a:t>用途</a:t>
                      </a:r>
                      <a:endParaRPr lang="zh-TW" sz="1800" b="1"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sz="1800" b="1" kern="100" dirty="0">
                          <a:effectLst/>
                          <a:latin typeface="標楷體" panose="03000509000000000000" pitchFamily="65" charset="-120"/>
                          <a:ea typeface="標楷體" panose="03000509000000000000" pitchFamily="65" charset="-120"/>
                        </a:rPr>
                        <a:t>單位</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sz="1800" b="1" kern="100" dirty="0">
                          <a:effectLst/>
                          <a:latin typeface="標楷體" panose="03000509000000000000" pitchFamily="65" charset="-120"/>
                          <a:ea typeface="標楷體" panose="03000509000000000000" pitchFamily="65" charset="-120"/>
                        </a:rPr>
                        <a:t>預估需求數量</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sz="1800" b="1" kern="100" dirty="0">
                          <a:effectLst/>
                          <a:latin typeface="標楷體" panose="03000509000000000000" pitchFamily="65" charset="-120"/>
                          <a:ea typeface="標楷體" panose="03000509000000000000" pitchFamily="65" charset="-120"/>
                        </a:rPr>
                        <a:t>預估單價</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sz="1800" b="1" kern="100" dirty="0">
                          <a:effectLst/>
                          <a:latin typeface="標楷體" panose="03000509000000000000" pitchFamily="65" charset="-120"/>
                          <a:ea typeface="標楷體" panose="03000509000000000000" pitchFamily="65" charset="-120"/>
                        </a:rPr>
                        <a:t>全程費用概算</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6746115"/>
                  </a:ext>
                </a:extLst>
              </a:tr>
              <a:tr h="420000">
                <a:tc>
                  <a:txBody>
                    <a:bodyPr/>
                    <a:lstStyle/>
                    <a:p>
                      <a:pP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1.</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2695557"/>
                  </a:ext>
                </a:extLst>
              </a:tr>
              <a:tr h="420000">
                <a:tc>
                  <a:txBody>
                    <a:bodyPr/>
                    <a:lstStyle/>
                    <a:p>
                      <a:pPr eaLnBrk="0">
                        <a:lnSpc>
                          <a:spcPts val="1200"/>
                        </a:lnSpc>
                        <a:spcAft>
                          <a:spcPts val="0"/>
                        </a:spcAft>
                      </a:pPr>
                      <a:r>
                        <a:rPr lang="en-US" altLang="zh-TW" sz="1800" kern="1200" dirty="0">
                          <a:solidFill>
                            <a:srgbClr val="000000"/>
                          </a:solidFill>
                          <a:effectLst/>
                          <a:latin typeface="+mn-lt"/>
                          <a:ea typeface="+mn-ea"/>
                          <a:cs typeface="+mn-cs"/>
                        </a:rPr>
                        <a:t>(</a:t>
                      </a:r>
                      <a:r>
                        <a:rPr lang="zh-TW" altLang="zh-TW" sz="1800" kern="1200" dirty="0">
                          <a:solidFill>
                            <a:srgbClr val="000000"/>
                          </a:solidFill>
                          <a:effectLst/>
                          <a:latin typeface="+mn-lt"/>
                          <a:ea typeface="+mn-ea"/>
                          <a:cs typeface="+mn-cs"/>
                        </a:rPr>
                        <a:t>可自行增列</a:t>
                      </a:r>
                      <a:r>
                        <a:rPr lang="en-US" altLang="zh-TW" sz="1800" kern="1200" dirty="0">
                          <a:solidFill>
                            <a:srgbClr val="000000"/>
                          </a:solidFill>
                          <a:effectLst/>
                          <a:latin typeface="+mn-lt"/>
                          <a:ea typeface="+mn-ea"/>
                          <a:cs typeface="+mn-cs"/>
                        </a:rPr>
                        <a:t>)</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58719449"/>
                  </a:ext>
                </a:extLst>
              </a:tr>
              <a:tr h="420000">
                <a:tc gridSpan="5">
                  <a:txBody>
                    <a:bodyPr/>
                    <a:lstStyle/>
                    <a:p>
                      <a:pPr algn="ctr" eaLnBrk="0">
                        <a:lnSpc>
                          <a:spcPts val="1200"/>
                        </a:lnSpc>
                        <a:spcAft>
                          <a:spcPts val="0"/>
                        </a:spcAft>
                      </a:pPr>
                      <a:r>
                        <a:rPr lang="zh-TW" sz="1800" kern="100" dirty="0">
                          <a:effectLst/>
                          <a:latin typeface="標楷體" panose="03000509000000000000" pitchFamily="65" charset="-120"/>
                          <a:ea typeface="標楷體" panose="03000509000000000000" pitchFamily="65" charset="-120"/>
                        </a:rPr>
                        <a:t>合</a:t>
                      </a:r>
                      <a:r>
                        <a:rPr lang="en-US" sz="1800" kern="100" dirty="0">
                          <a:effectLst/>
                          <a:latin typeface="標楷體" panose="03000509000000000000" pitchFamily="65" charset="-120"/>
                          <a:ea typeface="標楷體" panose="03000509000000000000" pitchFamily="65" charset="-120"/>
                        </a:rPr>
                        <a:t>    </a:t>
                      </a:r>
                      <a:r>
                        <a:rPr lang="zh-TW" sz="1800" kern="100" dirty="0">
                          <a:effectLst/>
                          <a:latin typeface="標楷體" panose="03000509000000000000" pitchFamily="65" charset="-120"/>
                          <a:ea typeface="標楷體" panose="03000509000000000000" pitchFamily="65" charset="-120"/>
                        </a:rPr>
                        <a:t>計</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36012381"/>
                  </a:ext>
                </a:extLst>
              </a:tr>
            </a:tbl>
          </a:graphicData>
        </a:graphic>
      </p:graphicFrame>
      <p:graphicFrame>
        <p:nvGraphicFramePr>
          <p:cNvPr id="8" name="表格 7"/>
          <p:cNvGraphicFramePr>
            <a:graphicFrameLocks noGrp="1"/>
          </p:cNvGraphicFramePr>
          <p:nvPr>
            <p:extLst>
              <p:ext uri="{D42A27DB-BD31-4B8C-83A1-F6EECF244321}">
                <p14:modId xmlns:p14="http://schemas.microsoft.com/office/powerpoint/2010/main" val="3138651474"/>
              </p:ext>
            </p:extLst>
          </p:nvPr>
        </p:nvGraphicFramePr>
        <p:xfrm>
          <a:off x="766917" y="3881837"/>
          <a:ext cx="10477254" cy="1941660"/>
        </p:xfrm>
        <a:graphic>
          <a:graphicData uri="http://schemas.openxmlformats.org/drawingml/2006/table">
            <a:tbl>
              <a:tblPr>
                <a:tableStyleId>{5C22544A-7EE6-4342-B048-85BDC9FD1C3A}</a:tableStyleId>
              </a:tblPr>
              <a:tblGrid>
                <a:gridCol w="2881401">
                  <a:extLst>
                    <a:ext uri="{9D8B030D-6E8A-4147-A177-3AD203B41FA5}">
                      <a16:colId xmlns:a16="http://schemas.microsoft.com/office/drawing/2014/main" val="3212142014"/>
                    </a:ext>
                  </a:extLst>
                </a:gridCol>
                <a:gridCol w="3569806">
                  <a:extLst>
                    <a:ext uri="{9D8B030D-6E8A-4147-A177-3AD203B41FA5}">
                      <a16:colId xmlns:a16="http://schemas.microsoft.com/office/drawing/2014/main" val="40975096"/>
                    </a:ext>
                  </a:extLst>
                </a:gridCol>
                <a:gridCol w="2108247">
                  <a:extLst>
                    <a:ext uri="{9D8B030D-6E8A-4147-A177-3AD203B41FA5}">
                      <a16:colId xmlns:a16="http://schemas.microsoft.com/office/drawing/2014/main" val="1000743690"/>
                    </a:ext>
                  </a:extLst>
                </a:gridCol>
                <a:gridCol w="1917800">
                  <a:extLst>
                    <a:ext uri="{9D8B030D-6E8A-4147-A177-3AD203B41FA5}">
                      <a16:colId xmlns:a16="http://schemas.microsoft.com/office/drawing/2014/main" val="380385994"/>
                    </a:ext>
                  </a:extLst>
                </a:gridCol>
              </a:tblGrid>
              <a:tr h="515880">
                <a:tc>
                  <a:txBody>
                    <a:bodyPr/>
                    <a:lstStyle/>
                    <a:p>
                      <a:pPr algn="ctr">
                        <a:lnSpc>
                          <a:spcPts val="2000"/>
                        </a:lnSpc>
                        <a:spcAft>
                          <a:spcPts val="0"/>
                        </a:spcAft>
                      </a:pPr>
                      <a:r>
                        <a:rPr lang="zh-TW" sz="1800" b="1" kern="100" dirty="0">
                          <a:solidFill>
                            <a:schemeClr val="tx1"/>
                          </a:solidFill>
                          <a:effectLst/>
                          <a:latin typeface="Times New Roman" panose="02020603050405020304" pitchFamily="18" charset="0"/>
                          <a:ea typeface="標楷體" panose="03000509000000000000" pitchFamily="65" charset="-120"/>
                        </a:rPr>
                        <a:t>設備名稱</a:t>
                      </a:r>
                      <a:endParaRPr lang="zh-TW" sz="1800" b="1" kern="100" dirty="0">
                        <a:solidFill>
                          <a:schemeClr val="tx1"/>
                        </a:solidFill>
                        <a:effectLst/>
                        <a:latin typeface="Times New Roman" panose="02020603050405020304" pitchFamily="18" charset="0"/>
                        <a:ea typeface="新細明體" panose="02020500000000000000" pitchFamily="18" charset="-120"/>
                      </a:endParaRPr>
                    </a:p>
                    <a:p>
                      <a:pPr algn="ctr">
                        <a:lnSpc>
                          <a:spcPts val="2000"/>
                        </a:lnSpc>
                        <a:spcAft>
                          <a:spcPts val="0"/>
                        </a:spcAft>
                      </a:pPr>
                      <a:r>
                        <a:rPr lang="en-US" sz="1800" b="1" kern="100" dirty="0">
                          <a:solidFill>
                            <a:schemeClr val="tx1"/>
                          </a:solidFill>
                          <a:effectLst/>
                          <a:latin typeface="Times New Roman" panose="02020603050405020304" pitchFamily="18" charset="0"/>
                          <a:ea typeface="標楷體" panose="03000509000000000000" pitchFamily="65" charset="-120"/>
                        </a:rPr>
                        <a:t>(</a:t>
                      </a:r>
                      <a:r>
                        <a:rPr lang="zh-TW" sz="1800" b="1" kern="100" dirty="0">
                          <a:solidFill>
                            <a:schemeClr val="tx1"/>
                          </a:solidFill>
                          <a:effectLst/>
                          <a:latin typeface="Times New Roman" panose="02020603050405020304" pitchFamily="18" charset="0"/>
                          <a:ea typeface="標楷體" panose="03000509000000000000" pitchFamily="65" charset="-120"/>
                        </a:rPr>
                        <a:t>含品牌、型號</a:t>
                      </a:r>
                      <a:r>
                        <a:rPr lang="en-US" sz="1800" b="1" kern="100" dirty="0">
                          <a:solidFill>
                            <a:schemeClr val="tx1"/>
                          </a:solidFill>
                          <a:effectLst/>
                          <a:latin typeface="Times New Roman" panose="02020603050405020304" pitchFamily="18" charset="0"/>
                          <a:ea typeface="標楷體" panose="03000509000000000000" pitchFamily="65" charset="-120"/>
                        </a:rPr>
                        <a:t>)</a:t>
                      </a:r>
                      <a:endParaRPr lang="zh-TW" sz="1800" b="1"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zh-TW" sz="1800" b="1" kern="100" dirty="0">
                          <a:solidFill>
                            <a:schemeClr val="tx1"/>
                          </a:solidFill>
                          <a:effectLst/>
                          <a:latin typeface="Times New Roman" panose="02020603050405020304" pitchFamily="18" charset="0"/>
                          <a:ea typeface="標楷體" panose="03000509000000000000" pitchFamily="65" charset="-120"/>
                        </a:rPr>
                        <a:t>用途</a:t>
                      </a:r>
                      <a:r>
                        <a:rPr lang="en-US" sz="1800" b="1" kern="100" dirty="0">
                          <a:solidFill>
                            <a:schemeClr val="tx1"/>
                          </a:solidFill>
                          <a:effectLst/>
                          <a:latin typeface="Times New Roman" panose="02020603050405020304" pitchFamily="18" charset="0"/>
                          <a:ea typeface="標楷體" panose="03000509000000000000" pitchFamily="65" charset="-120"/>
                        </a:rPr>
                        <a:t>/</a:t>
                      </a:r>
                      <a:r>
                        <a:rPr lang="zh-TW" sz="1800" b="1" kern="100" dirty="0">
                          <a:solidFill>
                            <a:schemeClr val="tx1"/>
                          </a:solidFill>
                          <a:effectLst/>
                          <a:latin typeface="Times New Roman" panose="02020603050405020304" pitchFamily="18" charset="0"/>
                          <a:ea typeface="標楷體" panose="03000509000000000000" pitchFamily="65" charset="-120"/>
                        </a:rPr>
                        <a:t>規格</a:t>
                      </a:r>
                      <a:endParaRPr lang="zh-TW" sz="1800" b="1" kern="100" dirty="0">
                        <a:solidFill>
                          <a:schemeClr val="tx1"/>
                        </a:solidFill>
                        <a:effectLst/>
                        <a:latin typeface="Times New Roman" panose="02020603050405020304" pitchFamily="18" charset="0"/>
                        <a:ea typeface="新細明體" panose="02020500000000000000" pitchFamily="18" charset="-120"/>
                      </a:endParaRPr>
                    </a:p>
                    <a:p>
                      <a:pPr algn="ctr">
                        <a:lnSpc>
                          <a:spcPts val="2000"/>
                        </a:lnSpc>
                        <a:spcAft>
                          <a:spcPts val="0"/>
                        </a:spcAft>
                      </a:pPr>
                      <a:r>
                        <a:rPr lang="en-US" sz="1800" b="1" kern="100" dirty="0">
                          <a:solidFill>
                            <a:schemeClr val="tx1"/>
                          </a:solidFill>
                          <a:effectLst/>
                          <a:latin typeface="Times New Roman" panose="02020603050405020304" pitchFamily="18" charset="0"/>
                          <a:ea typeface="標楷體" panose="03000509000000000000" pitchFamily="65" charset="-120"/>
                        </a:rPr>
                        <a:t>(</a:t>
                      </a:r>
                      <a:r>
                        <a:rPr lang="zh-TW" sz="1800" b="1" kern="100" dirty="0">
                          <a:solidFill>
                            <a:schemeClr val="tx1"/>
                          </a:solidFill>
                          <a:effectLst/>
                          <a:latin typeface="Times New Roman" panose="02020603050405020304" pitchFamily="18" charset="0"/>
                          <a:ea typeface="標楷體" panose="03000509000000000000" pitchFamily="65" charset="-120"/>
                        </a:rPr>
                        <a:t>含智慧或低碳化效能</a:t>
                      </a:r>
                      <a:r>
                        <a:rPr lang="en-US" sz="1800" b="1" kern="100" dirty="0">
                          <a:solidFill>
                            <a:schemeClr val="tx1"/>
                          </a:solidFill>
                          <a:effectLst/>
                          <a:latin typeface="Times New Roman" panose="02020603050405020304" pitchFamily="18" charset="0"/>
                          <a:ea typeface="標楷體" panose="03000509000000000000" pitchFamily="65" charset="-120"/>
                        </a:rPr>
                        <a:t>)</a:t>
                      </a:r>
                      <a:endParaRPr lang="zh-TW" sz="1800" b="1"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2000"/>
                        </a:lnSpc>
                        <a:spcAft>
                          <a:spcPts val="0"/>
                        </a:spcAft>
                      </a:pPr>
                      <a:r>
                        <a:rPr lang="zh-TW" altLang="en-US" sz="1800" b="1" kern="100" dirty="0">
                          <a:solidFill>
                            <a:schemeClr val="tx1"/>
                          </a:solidFill>
                          <a:effectLst/>
                          <a:latin typeface="Times New Roman" panose="02020603050405020304" pitchFamily="18" charset="0"/>
                          <a:ea typeface="標楷體" panose="03000509000000000000" pitchFamily="65" charset="-120"/>
                          <a:cs typeface="+mn-cs"/>
                        </a:rPr>
                        <a:t>預估費用</a:t>
                      </a:r>
                      <a:endParaRPr lang="en-US" altLang="zh-TW" sz="1800" b="1" kern="100" dirty="0">
                        <a:solidFill>
                          <a:schemeClr val="tx1"/>
                        </a:solidFill>
                        <a:effectLst/>
                        <a:latin typeface="Times New Roman" panose="02020603050405020304" pitchFamily="18" charset="0"/>
                        <a:ea typeface="標楷體" panose="03000509000000000000" pitchFamily="65" charset="-120"/>
                        <a:cs typeface="+mn-cs"/>
                      </a:endParaRPr>
                    </a:p>
                    <a:p>
                      <a:pPr marL="0" algn="ctr" defTabSz="914400" rtl="0" eaLnBrk="1" latinLnBrk="0" hangingPunct="1">
                        <a:lnSpc>
                          <a:spcPts val="2000"/>
                        </a:lnSpc>
                        <a:spcAft>
                          <a:spcPts val="0"/>
                        </a:spcAft>
                      </a:pPr>
                      <a:r>
                        <a:rPr lang="en-US" altLang="zh-TW" sz="1800" b="1" kern="100" dirty="0">
                          <a:solidFill>
                            <a:schemeClr val="tx1"/>
                          </a:solidFill>
                          <a:effectLst/>
                          <a:latin typeface="Times New Roman" panose="02020603050405020304" pitchFamily="18" charset="0"/>
                          <a:ea typeface="標楷體" panose="03000509000000000000" pitchFamily="65" charset="-120"/>
                          <a:cs typeface="+mn-cs"/>
                        </a:rPr>
                        <a:t>(</a:t>
                      </a:r>
                      <a:r>
                        <a:rPr lang="zh-TW" altLang="en-US" sz="1800" b="1" kern="100" dirty="0">
                          <a:solidFill>
                            <a:schemeClr val="tx1"/>
                          </a:solidFill>
                          <a:effectLst/>
                          <a:latin typeface="Times New Roman" panose="02020603050405020304" pitchFamily="18" charset="0"/>
                          <a:ea typeface="標楷體" panose="03000509000000000000" pitchFamily="65" charset="-120"/>
                          <a:cs typeface="+mn-cs"/>
                        </a:rPr>
                        <a:t>不含稅</a:t>
                      </a:r>
                      <a:r>
                        <a:rPr lang="en-US" altLang="zh-TW" sz="1800" b="1" kern="100" dirty="0">
                          <a:solidFill>
                            <a:schemeClr val="tx1"/>
                          </a:solidFill>
                          <a:effectLst/>
                          <a:latin typeface="Times New Roman" panose="02020603050405020304" pitchFamily="18" charset="0"/>
                          <a:ea typeface="標楷體" panose="03000509000000000000" pitchFamily="65" charset="-120"/>
                          <a:cs typeface="+mn-cs"/>
                        </a:rPr>
                        <a:t>)</a:t>
                      </a:r>
                      <a:endParaRPr lang="zh-TW" sz="1800" b="1" kern="100" dirty="0">
                        <a:solidFill>
                          <a:schemeClr val="tx1"/>
                        </a:solidFill>
                        <a:effectLst/>
                        <a:latin typeface="Times New Roman" panose="02020603050405020304" pitchFamily="18" charset="0"/>
                        <a:ea typeface="標楷體" panose="03000509000000000000" pitchFamily="65" charset="-120"/>
                        <a:cs typeface="+mn-cs"/>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altLang="en-US" sz="1800" b="1" kern="100" dirty="0">
                          <a:solidFill>
                            <a:schemeClr val="tx1"/>
                          </a:solidFill>
                          <a:effectLst/>
                          <a:latin typeface="標楷體" panose="03000509000000000000" pitchFamily="65" charset="-120"/>
                          <a:ea typeface="標楷體" panose="03000509000000000000" pitchFamily="65" charset="-120"/>
                        </a:rPr>
                        <a:t>採購對象</a:t>
                      </a:r>
                      <a:r>
                        <a:rPr lang="en-US" altLang="zh-TW" sz="1800" b="1" kern="100" dirty="0">
                          <a:solidFill>
                            <a:schemeClr val="tx1"/>
                          </a:solidFill>
                          <a:effectLst/>
                          <a:latin typeface="標楷體" panose="03000509000000000000" pitchFamily="65" charset="-120"/>
                          <a:ea typeface="標楷體" panose="03000509000000000000" pitchFamily="65" charset="-120"/>
                        </a:rPr>
                        <a:t>/</a:t>
                      </a:r>
                      <a:r>
                        <a:rPr lang="zh-TW" altLang="en-US" sz="1800" b="1" kern="100" dirty="0">
                          <a:solidFill>
                            <a:schemeClr val="tx1"/>
                          </a:solidFill>
                          <a:effectLst/>
                          <a:latin typeface="標楷體" panose="03000509000000000000" pitchFamily="65" charset="-120"/>
                          <a:ea typeface="標楷體" panose="03000509000000000000" pitchFamily="65" charset="-120"/>
                        </a:rPr>
                        <a:t>產地</a:t>
                      </a:r>
                      <a:endParaRPr lang="zh-TW" sz="1800" b="1" kern="100" dirty="0">
                        <a:solidFill>
                          <a:schemeClr val="tx1"/>
                        </a:solidFill>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8320280"/>
                  </a:ext>
                </a:extLst>
              </a:tr>
              <a:tr h="475260">
                <a:tc>
                  <a:txBody>
                    <a:bodyPr/>
                    <a:lstStyle/>
                    <a:p>
                      <a:pPr algn="just"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1.</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2177805"/>
                  </a:ext>
                </a:extLst>
              </a:tr>
              <a:tr h="475260">
                <a:tc>
                  <a:txBody>
                    <a:bodyPr/>
                    <a:lstStyle/>
                    <a:p>
                      <a:pPr marL="0" marR="0" lvl="0" indent="0" algn="just" defTabSz="914400" rtl="0" eaLnBrk="0" fontAlgn="auto" latinLnBrk="0" hangingPunct="1">
                        <a:lnSpc>
                          <a:spcPts val="1200"/>
                        </a:lnSpc>
                        <a:spcBef>
                          <a:spcPts val="0"/>
                        </a:spcBef>
                        <a:spcAft>
                          <a:spcPts val="0"/>
                        </a:spcAft>
                        <a:buClrTx/>
                        <a:buSzTx/>
                        <a:buFontTx/>
                        <a:buNone/>
                        <a:tabLst/>
                        <a:defRPr/>
                      </a:pPr>
                      <a:r>
                        <a:rPr lang="en-US" altLang="zh-TW" sz="1800" kern="1200" dirty="0">
                          <a:solidFill>
                            <a:srgbClr val="000000"/>
                          </a:solidFill>
                          <a:effectLst/>
                          <a:latin typeface="+mn-lt"/>
                          <a:ea typeface="+mn-ea"/>
                          <a:cs typeface="+mn-cs"/>
                        </a:rPr>
                        <a:t>(</a:t>
                      </a:r>
                      <a:r>
                        <a:rPr lang="zh-TW" altLang="zh-TW" sz="1800" kern="1200" dirty="0">
                          <a:solidFill>
                            <a:srgbClr val="000000"/>
                          </a:solidFill>
                          <a:effectLst/>
                          <a:latin typeface="+mn-lt"/>
                          <a:ea typeface="+mn-ea"/>
                          <a:cs typeface="+mn-cs"/>
                        </a:rPr>
                        <a:t>可自行增列</a:t>
                      </a:r>
                      <a:r>
                        <a:rPr lang="en-US" altLang="zh-TW" sz="1800" kern="1200" dirty="0">
                          <a:solidFill>
                            <a:srgbClr val="000000"/>
                          </a:solidFill>
                          <a:effectLst/>
                          <a:latin typeface="+mn-lt"/>
                          <a:ea typeface="+mn-ea"/>
                          <a:cs typeface="+mn-cs"/>
                        </a:rPr>
                        <a:t>)</a:t>
                      </a:r>
                      <a:endParaRPr lang="zh-TW" alt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4941984"/>
                  </a:ext>
                </a:extLst>
              </a:tr>
              <a:tr h="475260">
                <a:tc gridSpan="4">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合</a:t>
                      </a:r>
                      <a:r>
                        <a:rPr lang="en-US" sz="1800" kern="100" dirty="0">
                          <a:effectLst/>
                          <a:latin typeface="標楷體" panose="03000509000000000000" pitchFamily="65" charset="-120"/>
                          <a:ea typeface="標楷體" panose="03000509000000000000" pitchFamily="65" charset="-120"/>
                        </a:rPr>
                        <a:t>      </a:t>
                      </a:r>
                      <a:r>
                        <a:rPr lang="zh-TW" sz="1800" kern="100" dirty="0">
                          <a:effectLst/>
                          <a:latin typeface="標楷體" panose="03000509000000000000" pitchFamily="65" charset="-120"/>
                          <a:ea typeface="標楷體" panose="03000509000000000000" pitchFamily="65" charset="-120"/>
                        </a:rPr>
                        <a:t>計</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120869827"/>
                  </a:ext>
                </a:extLst>
              </a:tr>
            </a:tbl>
          </a:graphicData>
        </a:graphic>
      </p:graphicFrame>
      <p:sp>
        <p:nvSpPr>
          <p:cNvPr id="3" name="標題 2"/>
          <p:cNvSpPr>
            <a:spLocks noGrp="1"/>
          </p:cNvSpPr>
          <p:nvPr>
            <p:ph type="title"/>
          </p:nvPr>
        </p:nvSpPr>
        <p:spPr/>
        <p:txBody>
          <a:bodyPr/>
          <a:lstStyle/>
          <a:p>
            <a:r>
              <a:rPr lang="zh-TW" altLang="en-US" b="1" dirty="0">
                <a:latin typeface="Times New Roman"/>
              </a:rPr>
              <a:t>肆、經費需求</a:t>
            </a:r>
            <a:endParaRPr lang="zh-TW" altLang="en-US" dirty="0"/>
          </a:p>
        </p:txBody>
      </p:sp>
      <p:sp>
        <p:nvSpPr>
          <p:cNvPr id="2" name="投影片編號版面配置區 1"/>
          <p:cNvSpPr>
            <a:spLocks noGrp="1"/>
          </p:cNvSpPr>
          <p:nvPr>
            <p:ph type="sldNum" sz="quarter" idx="8"/>
          </p:nvPr>
        </p:nvSpPr>
        <p:spPr/>
        <p:txBody>
          <a:bodyPr/>
          <a:lstStyle/>
          <a:p>
            <a:pPr lvl="0"/>
            <a:fld id="{78DB0EE0-3E12-4C9C-A04F-9F0D983138EE}" type="slidenum">
              <a:rPr lang="en-US" altLang="zh-TW" smtClean="0"/>
              <a:t>12</a:t>
            </a:fld>
            <a:endParaRPr lang="zh-TW" altLang="en-US"/>
          </a:p>
        </p:txBody>
      </p:sp>
      <p:sp>
        <p:nvSpPr>
          <p:cNvPr id="6" name="矩形 5"/>
          <p:cNvSpPr/>
          <p:nvPr/>
        </p:nvSpPr>
        <p:spPr>
          <a:xfrm>
            <a:off x="2534641" y="4413156"/>
            <a:ext cx="8774424" cy="2308324"/>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uFillTx/>
                <a:latin typeface="Times New Roman"/>
                <a:ea typeface="標楷體"/>
              </a:rPr>
              <a:t>提醒</a:t>
            </a:r>
            <a:r>
              <a:rPr lang="en-US" sz="1800" b="1" i="0" u="none" strike="noStrike" kern="1200" cap="none" spc="0" baseline="0" dirty="0">
                <a:uFillTx/>
                <a:latin typeface="Times New Roman"/>
                <a:ea typeface="標楷體"/>
              </a:rPr>
              <a:t>:</a:t>
            </a:r>
          </a:p>
          <a:p>
            <a:pPr marL="285750" lvl="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ea typeface="標楷體"/>
              </a:rPr>
              <a:t>消耗性器材及原材料費</a:t>
            </a:r>
            <a:r>
              <a:rPr lang="en-US" altLang="zh-TW" b="1" dirty="0">
                <a:latin typeface="Times New Roman"/>
                <a:ea typeface="標楷體"/>
              </a:rPr>
              <a:t>---</a:t>
            </a:r>
            <a:r>
              <a:rPr lang="zh-TW" altLang="en-US" b="1" dirty="0">
                <a:latin typeface="Times New Roman"/>
                <a:ea typeface="標楷體"/>
              </a:rPr>
              <a:t>本項經費支出之憑證、發票等，其品名之填寫應完整，核銷時須與簡報上所填一致，勿填寫公司代號或簡稱</a:t>
            </a:r>
            <a:r>
              <a:rPr lang="zh-TW" altLang="en-US" b="1" dirty="0" smtClean="0">
                <a:latin typeface="Times New Roman"/>
                <a:ea typeface="標楷體"/>
              </a:rPr>
              <a:t>。</a:t>
            </a:r>
            <a:endParaRPr lang="en-US" altLang="zh-TW" b="1" dirty="0">
              <a:latin typeface="Times New Roman"/>
              <a:ea typeface="標楷體"/>
            </a:endParaRPr>
          </a:p>
          <a:p>
            <a:pPr marL="285750" lvl="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kern="0" dirty="0" smtClean="0">
                <a:latin typeface="Times New Roman"/>
              </a:rPr>
              <a:t>消耗</a:t>
            </a:r>
            <a:r>
              <a:rPr lang="zh-TW" altLang="en-US" b="1" kern="0" dirty="0">
                <a:latin typeface="Times New Roman"/>
              </a:rPr>
              <a:t>性器材及原材料應用於製程或設備測試、調校、試產、改裝達到品質允收標準所需之費用</a:t>
            </a:r>
            <a:r>
              <a:rPr lang="zh-TW" altLang="en-US" b="1" kern="0" dirty="0" smtClean="0">
                <a:latin typeface="Times New Roman"/>
              </a:rPr>
              <a:t>。</a:t>
            </a:r>
            <a:endParaRPr lang="en-US" altLang="zh-TW" b="1" kern="0" dirty="0">
              <a:latin typeface="Times New Roman"/>
              <a:ea typeface="標楷體"/>
            </a:endParaRPr>
          </a:p>
          <a:p>
            <a:pPr marL="285750" lvl="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全新</a:t>
            </a:r>
            <a:r>
              <a:rPr lang="zh-TW" altLang="en-US" b="1" dirty="0">
                <a:latin typeface="Times New Roman"/>
              </a:rPr>
              <a:t>設備購置費</a:t>
            </a:r>
            <a:r>
              <a:rPr lang="en-US" altLang="zh-TW" b="1" dirty="0">
                <a:latin typeface="Times New Roman"/>
              </a:rPr>
              <a:t>---</a:t>
            </a:r>
            <a:r>
              <a:rPr lang="zh-TW" altLang="en-US" b="1" dirty="0">
                <a:latin typeface="Times New Roman"/>
              </a:rPr>
              <a:t>該項設備須列入公司財產目錄</a:t>
            </a:r>
            <a:r>
              <a:rPr lang="zh-TW" altLang="en-US" b="1" dirty="0" smtClean="0">
                <a:latin typeface="Times New Roman"/>
              </a:rPr>
              <a:t>。</a:t>
            </a:r>
            <a:endParaRPr lang="en-US" altLang="zh-TW" b="1" dirty="0">
              <a:latin typeface="Times New Roman"/>
            </a:endParaRPr>
          </a:p>
          <a:p>
            <a:pPr marL="285750" lvl="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採購</a:t>
            </a:r>
            <a:r>
              <a:rPr lang="zh-TW" altLang="en-US" b="1" dirty="0">
                <a:latin typeface="Times New Roman"/>
              </a:rPr>
              <a:t>對象產地請填寫經銷商或生產廠商公司名稱；請填寫設備原廠證明書所列</a:t>
            </a:r>
            <a:r>
              <a:rPr lang="zh-TW" altLang="en-US" b="1" dirty="0" smtClean="0">
                <a:latin typeface="Times New Roman"/>
              </a:rPr>
              <a:t>產地</a:t>
            </a:r>
            <a:endParaRPr lang="en-US" altLang="zh-TW" b="1" dirty="0">
              <a:latin typeface="Times New Roman"/>
              <a:ea typeface="標楷體"/>
            </a:endParaRPr>
          </a:p>
          <a:p>
            <a:pPr marL="285750" lvl="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ea typeface="標楷體"/>
              </a:rPr>
              <a:t>各項</a:t>
            </a:r>
            <a:r>
              <a:rPr lang="zh-TW" altLang="en-US" b="1" dirty="0">
                <a:latin typeface="Times New Roman"/>
                <a:ea typeface="標楷體"/>
              </a:rPr>
              <a:t>欄位如有需添加項目，請自行新增欄位。</a:t>
            </a:r>
            <a:endParaRPr lang="en-US" sz="1800" b="1" i="0" u="none" strike="noStrike" kern="1200" cap="none" spc="0" baseline="0" dirty="0">
              <a:uFillTx/>
              <a:latin typeface="Times New Roman"/>
              <a:ea typeface="標楷體"/>
            </a:endParaRPr>
          </a:p>
        </p:txBody>
      </p:sp>
    </p:spTree>
    <p:extLst>
      <p:ext uri="{BB962C8B-B14F-4D97-AF65-F5344CB8AC3E}">
        <p14:creationId xmlns:p14="http://schemas.microsoft.com/office/powerpoint/2010/main" val="2284984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版面配置區 2"/>
          <p:cNvSpPr txBox="1">
            <a:spLocks/>
          </p:cNvSpPr>
          <p:nvPr/>
        </p:nvSpPr>
        <p:spPr>
          <a:xfrm>
            <a:off x="702023" y="1040680"/>
            <a:ext cx="10701430" cy="4123466"/>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spcBef>
                <a:spcPct val="0"/>
              </a:spcBef>
              <a:spcAft>
                <a:spcPct val="0"/>
              </a:spcAft>
              <a:buSzTx/>
              <a:buNone/>
              <a:tabLst>
                <a:tab pos="666750" algn="l"/>
              </a:tabLst>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三</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既有設備之改善費                        　　　　　　　　　　                </a:t>
            </a:r>
            <a:r>
              <a:rPr lang="zh-TW" altLang="zh-TW" sz="1400" dirty="0">
                <a:latin typeface="標楷體" panose="03000509000000000000" pitchFamily="65" charset="-120"/>
                <a:ea typeface="標楷體" panose="03000509000000000000" pitchFamily="65" charset="-120"/>
              </a:rPr>
              <a:t>金額單位：千元</a:t>
            </a: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四</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委託研究及驗證費                                          　　　　　　　　</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金額單位 </a:t>
            </a:r>
            <a:r>
              <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 </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千元</a:t>
            </a: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latin typeface="標楷體" panose="03000509000000000000" pitchFamily="65" charset="-120"/>
              <a:ea typeface="標楷體" panose="03000509000000000000" pitchFamily="65" charset="-12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5" name="標題 4"/>
          <p:cNvSpPr>
            <a:spLocks noGrp="1"/>
          </p:cNvSpPr>
          <p:nvPr>
            <p:ph type="title"/>
          </p:nvPr>
        </p:nvSpPr>
        <p:spPr/>
        <p:txBody>
          <a:bodyPr/>
          <a:lstStyle/>
          <a:p>
            <a:r>
              <a:rPr lang="zh-TW" altLang="en-US" b="1" dirty="0">
                <a:latin typeface="Times New Roman"/>
              </a:rPr>
              <a:t>肆、經費需求</a:t>
            </a:r>
            <a:endParaRPr lang="zh-TW" altLang="en-US" dirty="0"/>
          </a:p>
        </p:txBody>
      </p:sp>
      <p:sp>
        <p:nvSpPr>
          <p:cNvPr id="2" name="投影片編號版面配置區 1"/>
          <p:cNvSpPr>
            <a:spLocks noGrp="1"/>
          </p:cNvSpPr>
          <p:nvPr>
            <p:ph type="sldNum" sz="quarter" idx="8"/>
          </p:nvPr>
        </p:nvSpPr>
        <p:spPr/>
        <p:txBody>
          <a:bodyPr/>
          <a:lstStyle/>
          <a:p>
            <a:pPr lvl="0"/>
            <a:fld id="{78DB0EE0-3E12-4C9C-A04F-9F0D983138EE}" type="slidenum">
              <a:rPr lang="en-US" altLang="zh-TW" smtClean="0"/>
              <a:t>13</a:t>
            </a:fld>
            <a:endParaRPr lang="zh-TW" altLang="en-US"/>
          </a:p>
        </p:txBody>
      </p:sp>
      <p:graphicFrame>
        <p:nvGraphicFramePr>
          <p:cNvPr id="10" name="表格 9"/>
          <p:cNvGraphicFramePr>
            <a:graphicFrameLocks noGrp="1"/>
          </p:cNvGraphicFramePr>
          <p:nvPr>
            <p:extLst>
              <p:ext uri="{D42A27DB-BD31-4B8C-83A1-F6EECF244321}">
                <p14:modId xmlns:p14="http://schemas.microsoft.com/office/powerpoint/2010/main" val="664012019"/>
              </p:ext>
            </p:extLst>
          </p:nvPr>
        </p:nvGraphicFramePr>
        <p:xfrm>
          <a:off x="820011" y="1388664"/>
          <a:ext cx="10382864" cy="2141441"/>
        </p:xfrm>
        <a:graphic>
          <a:graphicData uri="http://schemas.openxmlformats.org/drawingml/2006/table">
            <a:tbl>
              <a:tblPr>
                <a:tableStyleId>{5C22544A-7EE6-4342-B048-85BDC9FD1C3A}</a:tableStyleId>
              </a:tblPr>
              <a:tblGrid>
                <a:gridCol w="3678369">
                  <a:extLst>
                    <a:ext uri="{9D8B030D-6E8A-4147-A177-3AD203B41FA5}">
                      <a16:colId xmlns:a16="http://schemas.microsoft.com/office/drawing/2014/main" val="928057447"/>
                    </a:ext>
                  </a:extLst>
                </a:gridCol>
                <a:gridCol w="2945031">
                  <a:extLst>
                    <a:ext uri="{9D8B030D-6E8A-4147-A177-3AD203B41FA5}">
                      <a16:colId xmlns:a16="http://schemas.microsoft.com/office/drawing/2014/main" val="4146118525"/>
                    </a:ext>
                  </a:extLst>
                </a:gridCol>
                <a:gridCol w="1724015">
                  <a:extLst>
                    <a:ext uri="{9D8B030D-6E8A-4147-A177-3AD203B41FA5}">
                      <a16:colId xmlns:a16="http://schemas.microsoft.com/office/drawing/2014/main" val="1917872085"/>
                    </a:ext>
                  </a:extLst>
                </a:gridCol>
                <a:gridCol w="2035449">
                  <a:extLst>
                    <a:ext uri="{9D8B030D-6E8A-4147-A177-3AD203B41FA5}">
                      <a16:colId xmlns:a16="http://schemas.microsoft.com/office/drawing/2014/main" val="3734020872"/>
                    </a:ext>
                  </a:extLst>
                </a:gridCol>
              </a:tblGrid>
              <a:tr h="737441">
                <a:tc>
                  <a:txBody>
                    <a:bodyPr/>
                    <a:lstStyle/>
                    <a:p>
                      <a:pPr algn="ctr">
                        <a:lnSpc>
                          <a:spcPts val="2000"/>
                        </a:lnSpc>
                        <a:spcAft>
                          <a:spcPts val="0"/>
                        </a:spcAft>
                      </a:pPr>
                      <a:r>
                        <a:rPr lang="zh-TW" sz="1800" b="1" kern="100" dirty="0">
                          <a:solidFill>
                            <a:schemeClr val="tx1"/>
                          </a:solidFill>
                          <a:effectLst/>
                          <a:latin typeface="Times New Roman" panose="02020603050405020304" pitchFamily="18" charset="0"/>
                          <a:ea typeface="標楷體" panose="03000509000000000000" pitchFamily="65" charset="-120"/>
                        </a:rPr>
                        <a:t>設備名稱</a:t>
                      </a:r>
                      <a:endParaRPr lang="zh-TW" sz="1800" b="1" kern="100" dirty="0">
                        <a:solidFill>
                          <a:schemeClr val="tx1"/>
                        </a:solidFill>
                        <a:effectLst/>
                        <a:latin typeface="Times New Roman" panose="02020603050405020304" pitchFamily="18" charset="0"/>
                        <a:ea typeface="新細明體" panose="02020500000000000000" pitchFamily="18" charset="-120"/>
                      </a:endParaRPr>
                    </a:p>
                    <a:p>
                      <a:pPr algn="ctr">
                        <a:lnSpc>
                          <a:spcPts val="2000"/>
                        </a:lnSpc>
                        <a:spcAft>
                          <a:spcPts val="0"/>
                        </a:spcAft>
                      </a:pPr>
                      <a:r>
                        <a:rPr lang="en-US" sz="1800" b="1" kern="100" dirty="0">
                          <a:solidFill>
                            <a:schemeClr val="tx1"/>
                          </a:solidFill>
                          <a:effectLst/>
                          <a:latin typeface="Times New Roman" panose="02020603050405020304" pitchFamily="18" charset="0"/>
                          <a:ea typeface="標楷體" panose="03000509000000000000" pitchFamily="65" charset="-120"/>
                        </a:rPr>
                        <a:t>(</a:t>
                      </a:r>
                      <a:r>
                        <a:rPr lang="zh-TW" sz="1800" b="1" kern="100" dirty="0">
                          <a:solidFill>
                            <a:schemeClr val="tx1"/>
                          </a:solidFill>
                          <a:effectLst/>
                          <a:latin typeface="Times New Roman" panose="02020603050405020304" pitchFamily="18" charset="0"/>
                          <a:ea typeface="標楷體" panose="03000509000000000000" pitchFamily="65" charset="-120"/>
                        </a:rPr>
                        <a:t>含品牌、型號</a:t>
                      </a:r>
                      <a:r>
                        <a:rPr lang="en-US" sz="1800" b="1" kern="100" dirty="0">
                          <a:solidFill>
                            <a:schemeClr val="tx1"/>
                          </a:solidFill>
                          <a:effectLst/>
                          <a:latin typeface="Times New Roman" panose="02020603050405020304" pitchFamily="18" charset="0"/>
                          <a:ea typeface="標楷體" panose="03000509000000000000" pitchFamily="65" charset="-120"/>
                        </a:rPr>
                        <a:t>)</a:t>
                      </a:r>
                      <a:endParaRPr lang="zh-TW" sz="1800" b="1"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zh-TW" sz="1800" b="1" kern="100" dirty="0">
                          <a:solidFill>
                            <a:schemeClr val="tx1"/>
                          </a:solidFill>
                          <a:effectLst/>
                          <a:latin typeface="Times New Roman" panose="02020603050405020304" pitchFamily="18" charset="0"/>
                          <a:ea typeface="標楷體" panose="03000509000000000000" pitchFamily="65" charset="-120"/>
                        </a:rPr>
                        <a:t>用途</a:t>
                      </a:r>
                      <a:r>
                        <a:rPr lang="en-US" sz="1800" b="1" kern="100" dirty="0">
                          <a:solidFill>
                            <a:schemeClr val="tx1"/>
                          </a:solidFill>
                          <a:effectLst/>
                          <a:latin typeface="Times New Roman" panose="02020603050405020304" pitchFamily="18" charset="0"/>
                          <a:ea typeface="標楷體" panose="03000509000000000000" pitchFamily="65" charset="-120"/>
                        </a:rPr>
                        <a:t>/</a:t>
                      </a:r>
                      <a:r>
                        <a:rPr lang="zh-TW" sz="1800" b="1" kern="100" dirty="0">
                          <a:solidFill>
                            <a:schemeClr val="tx1"/>
                          </a:solidFill>
                          <a:effectLst/>
                          <a:latin typeface="Times New Roman" panose="02020603050405020304" pitchFamily="18" charset="0"/>
                          <a:ea typeface="標楷體" panose="03000509000000000000" pitchFamily="65" charset="-120"/>
                        </a:rPr>
                        <a:t>規格</a:t>
                      </a:r>
                      <a:endParaRPr lang="zh-TW" sz="1800" b="1" kern="100" dirty="0">
                        <a:solidFill>
                          <a:schemeClr val="tx1"/>
                        </a:solidFill>
                        <a:effectLst/>
                        <a:latin typeface="Times New Roman" panose="02020603050405020304" pitchFamily="18" charset="0"/>
                        <a:ea typeface="新細明體" panose="02020500000000000000" pitchFamily="18" charset="-120"/>
                      </a:endParaRPr>
                    </a:p>
                    <a:p>
                      <a:pPr algn="ctr">
                        <a:lnSpc>
                          <a:spcPts val="2000"/>
                        </a:lnSpc>
                        <a:spcAft>
                          <a:spcPts val="0"/>
                        </a:spcAft>
                      </a:pPr>
                      <a:r>
                        <a:rPr lang="en-US" sz="1800" b="1" kern="100" dirty="0">
                          <a:solidFill>
                            <a:schemeClr val="tx1"/>
                          </a:solidFill>
                          <a:effectLst/>
                          <a:latin typeface="Times New Roman" panose="02020603050405020304" pitchFamily="18" charset="0"/>
                          <a:ea typeface="標楷體" panose="03000509000000000000" pitchFamily="65" charset="-120"/>
                        </a:rPr>
                        <a:t>(</a:t>
                      </a:r>
                      <a:r>
                        <a:rPr lang="zh-TW" sz="1800" b="1" kern="100" dirty="0">
                          <a:solidFill>
                            <a:schemeClr val="tx1"/>
                          </a:solidFill>
                          <a:effectLst/>
                          <a:latin typeface="Times New Roman" panose="02020603050405020304" pitchFamily="18" charset="0"/>
                          <a:ea typeface="標楷體" panose="03000509000000000000" pitchFamily="65" charset="-120"/>
                        </a:rPr>
                        <a:t>含智慧或低碳化效能</a:t>
                      </a:r>
                      <a:r>
                        <a:rPr lang="en-US" sz="1800" b="1" kern="100" dirty="0">
                          <a:solidFill>
                            <a:schemeClr val="tx1"/>
                          </a:solidFill>
                          <a:effectLst/>
                          <a:latin typeface="Times New Roman" panose="02020603050405020304" pitchFamily="18" charset="0"/>
                          <a:ea typeface="標楷體" panose="03000509000000000000" pitchFamily="65" charset="-120"/>
                        </a:rPr>
                        <a:t>)</a:t>
                      </a:r>
                      <a:endParaRPr lang="zh-TW" sz="1800" b="1"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2000"/>
                        </a:lnSpc>
                        <a:spcBef>
                          <a:spcPts val="0"/>
                        </a:spcBef>
                        <a:spcAft>
                          <a:spcPts val="0"/>
                        </a:spcAft>
                        <a:buClrTx/>
                        <a:buSzTx/>
                        <a:buFontTx/>
                        <a:buNone/>
                        <a:tabLst/>
                        <a:defRPr/>
                      </a:pPr>
                      <a:r>
                        <a:rPr lang="zh-TW" altLang="en-US" sz="1800" b="1" kern="100" dirty="0">
                          <a:solidFill>
                            <a:schemeClr val="tx1"/>
                          </a:solidFill>
                          <a:effectLst/>
                          <a:latin typeface="標楷體" panose="03000509000000000000" pitchFamily="65" charset="-120"/>
                          <a:ea typeface="標楷體" panose="03000509000000000000" pitchFamily="65" charset="-120"/>
                        </a:rPr>
                        <a:t>委託對象</a:t>
                      </a:r>
                      <a:endParaRPr lang="zh-TW" altLang="zh-TW" sz="1800" b="1" kern="100" dirty="0">
                        <a:solidFill>
                          <a:schemeClr val="tx1"/>
                        </a:solidFill>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2000"/>
                        </a:lnSpc>
                        <a:spcAft>
                          <a:spcPts val="0"/>
                        </a:spcAft>
                      </a:pPr>
                      <a:r>
                        <a:rPr lang="zh-TW" altLang="en-US" sz="1800" b="1" kern="100" dirty="0">
                          <a:solidFill>
                            <a:schemeClr val="tx1"/>
                          </a:solidFill>
                          <a:effectLst/>
                          <a:latin typeface="Times New Roman" panose="02020603050405020304" pitchFamily="18" charset="0"/>
                          <a:ea typeface="標楷體" panose="03000509000000000000" pitchFamily="65" charset="-120"/>
                          <a:cs typeface="+mn-cs"/>
                        </a:rPr>
                        <a:t>預估</a:t>
                      </a:r>
                      <a:r>
                        <a:rPr lang="zh-TW" sz="1800" b="1" kern="100" dirty="0">
                          <a:solidFill>
                            <a:schemeClr val="tx1"/>
                          </a:solidFill>
                          <a:effectLst/>
                          <a:latin typeface="Times New Roman" panose="02020603050405020304" pitchFamily="18" charset="0"/>
                          <a:ea typeface="標楷體" panose="03000509000000000000" pitchFamily="65" charset="-120"/>
                          <a:cs typeface="+mn-cs"/>
                        </a:rPr>
                        <a:t>金額</a:t>
                      </a:r>
                      <a:endParaRPr lang="en-US" altLang="zh-TW" sz="1800" b="1" kern="100" dirty="0">
                        <a:solidFill>
                          <a:schemeClr val="tx1"/>
                        </a:solidFill>
                        <a:effectLst/>
                        <a:latin typeface="Times New Roman" panose="02020603050405020304" pitchFamily="18" charset="0"/>
                        <a:ea typeface="標楷體" panose="03000509000000000000" pitchFamily="65" charset="-120"/>
                        <a:cs typeface="+mn-cs"/>
                      </a:endParaRPr>
                    </a:p>
                    <a:p>
                      <a:pPr marL="0" algn="ctr" defTabSz="914400" rtl="0" eaLnBrk="1" latinLnBrk="0" hangingPunct="1">
                        <a:lnSpc>
                          <a:spcPts val="2000"/>
                        </a:lnSpc>
                        <a:spcAft>
                          <a:spcPts val="0"/>
                        </a:spcAft>
                      </a:pPr>
                      <a:r>
                        <a:rPr lang="en-US" altLang="zh-TW" sz="1800" b="1" kern="100" dirty="0">
                          <a:solidFill>
                            <a:schemeClr val="tx1"/>
                          </a:solidFill>
                          <a:effectLst/>
                          <a:latin typeface="Times New Roman" panose="02020603050405020304" pitchFamily="18" charset="0"/>
                          <a:ea typeface="標楷體" panose="03000509000000000000" pitchFamily="65" charset="-120"/>
                          <a:cs typeface="+mn-cs"/>
                        </a:rPr>
                        <a:t>(</a:t>
                      </a:r>
                      <a:r>
                        <a:rPr lang="zh-TW" altLang="en-US" sz="1800" b="1" kern="100" dirty="0">
                          <a:solidFill>
                            <a:schemeClr val="tx1"/>
                          </a:solidFill>
                          <a:effectLst/>
                          <a:latin typeface="Times New Roman" panose="02020603050405020304" pitchFamily="18" charset="0"/>
                          <a:ea typeface="標楷體" panose="03000509000000000000" pitchFamily="65" charset="-120"/>
                          <a:cs typeface="+mn-cs"/>
                        </a:rPr>
                        <a:t>不含稅</a:t>
                      </a:r>
                      <a:r>
                        <a:rPr lang="en-US" altLang="zh-TW" sz="1800" b="1" kern="100" dirty="0">
                          <a:solidFill>
                            <a:schemeClr val="tx1"/>
                          </a:solidFill>
                          <a:effectLst/>
                          <a:latin typeface="Times New Roman" panose="02020603050405020304" pitchFamily="18" charset="0"/>
                          <a:ea typeface="標楷體" panose="03000509000000000000" pitchFamily="65" charset="-120"/>
                          <a:cs typeface="+mn-cs"/>
                        </a:rPr>
                        <a:t>)</a:t>
                      </a:r>
                      <a:endParaRPr lang="zh-TW" sz="1800" b="1" kern="100" dirty="0">
                        <a:solidFill>
                          <a:schemeClr val="tx1"/>
                        </a:solidFill>
                        <a:effectLst/>
                        <a:latin typeface="Times New Roman" panose="02020603050405020304" pitchFamily="18" charset="0"/>
                        <a:ea typeface="標楷體" panose="03000509000000000000" pitchFamily="65" charset="-120"/>
                        <a:cs typeface="+mn-cs"/>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6431840"/>
                  </a:ext>
                </a:extLst>
              </a:tr>
              <a:tr h="468000">
                <a:tc>
                  <a:txBody>
                    <a:bodyPr/>
                    <a:lstStyle/>
                    <a:p>
                      <a:pPr marL="140335" indent="-140335"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1.</a:t>
                      </a:r>
                      <a:endParaRPr lang="zh-TW" sz="18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9655076"/>
                  </a:ext>
                </a:extLst>
              </a:tr>
              <a:tr h="468000">
                <a:tc>
                  <a:txBody>
                    <a:bodyPr/>
                    <a:lstStyle/>
                    <a:p>
                      <a:pPr marL="140335" marR="0" lvl="0" indent="-140335" algn="l" defTabSz="914400" rtl="0" eaLnBrk="0" fontAlgn="auto" latinLnBrk="0" hangingPunct="1">
                        <a:lnSpc>
                          <a:spcPts val="1200"/>
                        </a:lnSpc>
                        <a:spcBef>
                          <a:spcPts val="0"/>
                        </a:spcBef>
                        <a:spcAft>
                          <a:spcPts val="0"/>
                        </a:spcAft>
                        <a:buClrTx/>
                        <a:buSzTx/>
                        <a:buFontTx/>
                        <a:buNone/>
                        <a:tabLst/>
                        <a:defRPr/>
                      </a:pPr>
                      <a:r>
                        <a:rPr lang="en-US" altLang="zh-TW" sz="1800" kern="1200" dirty="0">
                          <a:solidFill>
                            <a:srgbClr val="000000"/>
                          </a:solidFill>
                          <a:effectLst/>
                          <a:latin typeface="+mn-lt"/>
                          <a:ea typeface="+mn-ea"/>
                          <a:cs typeface="+mn-cs"/>
                        </a:rPr>
                        <a:t>(</a:t>
                      </a:r>
                      <a:r>
                        <a:rPr lang="zh-TW" altLang="zh-TW" sz="1800" kern="1200" dirty="0">
                          <a:solidFill>
                            <a:srgbClr val="000000"/>
                          </a:solidFill>
                          <a:effectLst/>
                          <a:latin typeface="+mn-lt"/>
                          <a:ea typeface="+mn-ea"/>
                          <a:cs typeface="+mn-cs"/>
                        </a:rPr>
                        <a:t>可自行增列</a:t>
                      </a:r>
                      <a:r>
                        <a:rPr lang="en-US" altLang="zh-TW" sz="1800" kern="1200" dirty="0">
                          <a:solidFill>
                            <a:srgbClr val="000000"/>
                          </a:solidFill>
                          <a:effectLst/>
                          <a:latin typeface="+mn-lt"/>
                          <a:ea typeface="+mn-ea"/>
                          <a:cs typeface="+mn-cs"/>
                        </a:rPr>
                        <a:t>)</a:t>
                      </a:r>
                      <a:endParaRPr lang="zh-TW" altLang="zh-TW" sz="18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5687501"/>
                  </a:ext>
                </a:extLst>
              </a:tr>
              <a:tr h="468000">
                <a:tc gridSpan="2">
                  <a:txBody>
                    <a:bodyPr/>
                    <a:lstStyle/>
                    <a:p>
                      <a:pPr marL="571500" indent="-301625" algn="ctr" eaLnBrk="0">
                        <a:lnSpc>
                          <a:spcPts val="1200"/>
                        </a:lnSpc>
                        <a:spcAft>
                          <a:spcPts val="0"/>
                        </a:spcAft>
                      </a:pPr>
                      <a:r>
                        <a:rPr lang="zh-TW" sz="1800" kern="100" dirty="0">
                          <a:effectLst/>
                          <a:latin typeface="標楷體" panose="03000509000000000000" pitchFamily="65" charset="-120"/>
                          <a:ea typeface="標楷體" panose="03000509000000000000" pitchFamily="65" charset="-120"/>
                        </a:rPr>
                        <a:t>合</a:t>
                      </a:r>
                      <a:r>
                        <a:rPr lang="en-US" sz="1800" kern="100" dirty="0">
                          <a:effectLst/>
                          <a:latin typeface="標楷體" panose="03000509000000000000" pitchFamily="65" charset="-120"/>
                          <a:ea typeface="標楷體" panose="03000509000000000000" pitchFamily="65" charset="-120"/>
                        </a:rPr>
                        <a:t>           </a:t>
                      </a:r>
                      <a:r>
                        <a:rPr lang="zh-TW" sz="1800" kern="100" dirty="0">
                          <a:effectLst/>
                          <a:latin typeface="標楷體" panose="03000509000000000000" pitchFamily="65" charset="-120"/>
                          <a:ea typeface="標楷體" panose="03000509000000000000" pitchFamily="65" charset="-120"/>
                        </a:rPr>
                        <a:t>計</a:t>
                      </a: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a:txBody>
                    <a:bodyPr/>
                    <a:lstStyle/>
                    <a:p>
                      <a:pPr algn="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0417222"/>
                  </a:ext>
                </a:extLst>
              </a:tr>
            </a:tbl>
          </a:graphicData>
        </a:graphic>
      </p:graphicFrame>
      <p:graphicFrame>
        <p:nvGraphicFramePr>
          <p:cNvPr id="8" name="表格 7"/>
          <p:cNvGraphicFramePr>
            <a:graphicFrameLocks noGrp="1"/>
          </p:cNvGraphicFramePr>
          <p:nvPr>
            <p:extLst>
              <p:ext uri="{D42A27DB-BD31-4B8C-83A1-F6EECF244321}">
                <p14:modId xmlns:p14="http://schemas.microsoft.com/office/powerpoint/2010/main" val="1175090849"/>
              </p:ext>
            </p:extLst>
          </p:nvPr>
        </p:nvGraphicFramePr>
        <p:xfrm>
          <a:off x="820011" y="4393326"/>
          <a:ext cx="10382863" cy="2013600"/>
        </p:xfrm>
        <a:graphic>
          <a:graphicData uri="http://schemas.openxmlformats.org/drawingml/2006/table">
            <a:tbl>
              <a:tblPr>
                <a:tableStyleId>{5C22544A-7EE6-4342-B048-85BDC9FD1C3A}</a:tableStyleId>
              </a:tblPr>
              <a:tblGrid>
                <a:gridCol w="2855442">
                  <a:extLst>
                    <a:ext uri="{9D8B030D-6E8A-4147-A177-3AD203B41FA5}">
                      <a16:colId xmlns:a16="http://schemas.microsoft.com/office/drawing/2014/main" val="3212142014"/>
                    </a:ext>
                  </a:extLst>
                </a:gridCol>
                <a:gridCol w="3393939">
                  <a:extLst>
                    <a:ext uri="{9D8B030D-6E8A-4147-A177-3AD203B41FA5}">
                      <a16:colId xmlns:a16="http://schemas.microsoft.com/office/drawing/2014/main" val="40975096"/>
                    </a:ext>
                  </a:extLst>
                </a:gridCol>
                <a:gridCol w="1931519">
                  <a:extLst>
                    <a:ext uri="{9D8B030D-6E8A-4147-A177-3AD203B41FA5}">
                      <a16:colId xmlns:a16="http://schemas.microsoft.com/office/drawing/2014/main" val="1000743690"/>
                    </a:ext>
                  </a:extLst>
                </a:gridCol>
                <a:gridCol w="2201963">
                  <a:extLst>
                    <a:ext uri="{9D8B030D-6E8A-4147-A177-3AD203B41FA5}">
                      <a16:colId xmlns:a16="http://schemas.microsoft.com/office/drawing/2014/main" val="2838898312"/>
                    </a:ext>
                  </a:extLst>
                </a:gridCol>
              </a:tblGrid>
              <a:tr h="468000">
                <a:tc>
                  <a:txBody>
                    <a:bodyPr/>
                    <a:lstStyle/>
                    <a:p>
                      <a:pPr algn="ctr" eaLnBrk="0">
                        <a:lnSpc>
                          <a:spcPts val="1200"/>
                        </a:lnSpc>
                        <a:spcAft>
                          <a:spcPts val="0"/>
                        </a:spcAft>
                      </a:pPr>
                      <a:r>
                        <a:rPr lang="zh-TW" altLang="en-US" sz="1800" b="1" kern="100" dirty="0">
                          <a:effectLst/>
                          <a:latin typeface="標楷體" panose="03000509000000000000" pitchFamily="65" charset="-120"/>
                          <a:ea typeface="標楷體" panose="03000509000000000000" pitchFamily="65" charset="-120"/>
                        </a:rPr>
                        <a:t>委託</a:t>
                      </a:r>
                      <a:r>
                        <a:rPr lang="zh-TW" sz="1800" b="1" kern="100" dirty="0">
                          <a:effectLst/>
                          <a:latin typeface="標楷體" panose="03000509000000000000" pitchFamily="65" charset="-120"/>
                          <a:ea typeface="標楷體" panose="03000509000000000000" pitchFamily="65" charset="-120"/>
                        </a:rPr>
                        <a:t>項目</a:t>
                      </a: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endParaRPr lang="en-US" altLang="zh-TW" sz="1800" b="1" kern="100" dirty="0">
                        <a:effectLst/>
                        <a:latin typeface="標楷體" panose="03000509000000000000" pitchFamily="65" charset="-120"/>
                        <a:ea typeface="標楷體" panose="03000509000000000000" pitchFamily="65" charset="-120"/>
                      </a:endParaRPr>
                    </a:p>
                    <a:p>
                      <a:pPr algn="ctr" eaLnBrk="0">
                        <a:lnSpc>
                          <a:spcPts val="1200"/>
                        </a:lnSpc>
                        <a:spcAft>
                          <a:spcPts val="0"/>
                        </a:spcAft>
                      </a:pPr>
                      <a:r>
                        <a:rPr lang="zh-TW" sz="1800" b="1" kern="100" dirty="0">
                          <a:effectLst/>
                          <a:latin typeface="標楷體" panose="03000509000000000000" pitchFamily="65" charset="-120"/>
                          <a:ea typeface="標楷體" panose="03000509000000000000" pitchFamily="65" charset="-120"/>
                        </a:rPr>
                        <a:t>合作單位</a:t>
                      </a:r>
                      <a:endParaRPr lang="en-US" altLang="zh-TW" sz="1800" b="1" kern="100" dirty="0">
                        <a:effectLst/>
                        <a:latin typeface="標楷體" panose="03000509000000000000" pitchFamily="65" charset="-120"/>
                        <a:ea typeface="標楷體" panose="03000509000000000000" pitchFamily="65" charset="-120"/>
                      </a:endParaRPr>
                    </a:p>
                    <a:p>
                      <a:pPr algn="ctr" eaLnBrk="0">
                        <a:lnSpc>
                          <a:spcPts val="1200"/>
                        </a:lnSpc>
                        <a:spcAft>
                          <a:spcPts val="0"/>
                        </a:spcAft>
                      </a:pPr>
                      <a:endParaRPr lang="en-US" sz="1800" b="1" kern="100" dirty="0">
                        <a:effectLst/>
                        <a:latin typeface="標楷體" panose="03000509000000000000" pitchFamily="65" charset="-120"/>
                        <a:ea typeface="標楷體" panose="03000509000000000000" pitchFamily="65" charset="-120"/>
                      </a:endParaRPr>
                    </a:p>
                    <a:p>
                      <a:pPr algn="ctr" eaLnBrk="0">
                        <a:lnSpc>
                          <a:spcPts val="1200"/>
                        </a:lnSpc>
                        <a:spcAft>
                          <a:spcPts val="0"/>
                        </a:spcAft>
                      </a:pPr>
                      <a:r>
                        <a:rPr lang="en-US" sz="1800" b="1" kern="100" dirty="0">
                          <a:effectLst/>
                          <a:latin typeface="標楷體" panose="03000509000000000000" pitchFamily="65" charset="-120"/>
                          <a:ea typeface="標楷體" panose="03000509000000000000" pitchFamily="65" charset="-120"/>
                        </a:rPr>
                        <a:t>(</a:t>
                      </a:r>
                      <a:r>
                        <a:rPr lang="zh-TW" sz="1800" b="1" kern="100" dirty="0">
                          <a:effectLst/>
                          <a:latin typeface="標楷體" panose="03000509000000000000" pitchFamily="65" charset="-120"/>
                          <a:ea typeface="標楷體" panose="03000509000000000000" pitchFamily="65" charset="-120"/>
                        </a:rPr>
                        <a:t>請填寫全名</a:t>
                      </a:r>
                      <a:r>
                        <a:rPr lang="en-US" sz="1800" b="1" kern="100" dirty="0">
                          <a:effectLst/>
                          <a:latin typeface="標楷體" panose="03000509000000000000" pitchFamily="65" charset="-120"/>
                          <a:ea typeface="標楷體" panose="03000509000000000000" pitchFamily="65" charset="-120"/>
                        </a:rPr>
                        <a:t>)</a:t>
                      </a:r>
                      <a:endParaRPr lang="zh-TW" sz="1800" b="1"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sz="1800" b="1" kern="100" dirty="0">
                          <a:effectLst/>
                          <a:latin typeface="標楷體" panose="03000509000000000000" pitchFamily="65" charset="-120"/>
                          <a:ea typeface="標楷體" panose="03000509000000000000" pitchFamily="65" charset="-120"/>
                        </a:rPr>
                        <a:t>內容</a:t>
                      </a: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altLang="zh-TW" sz="1800" b="1" kern="100" dirty="0">
                          <a:effectLst/>
                          <a:latin typeface="標楷體" panose="03000509000000000000" pitchFamily="65" charset="-120"/>
                          <a:ea typeface="標楷體" panose="03000509000000000000" pitchFamily="65" charset="-120"/>
                        </a:rPr>
                        <a:t>合作金額</a:t>
                      </a:r>
                      <a:endParaRPr lang="en-US" altLang="zh-TW" sz="1800" b="1" kern="100" dirty="0">
                        <a:effectLst/>
                        <a:latin typeface="標楷體" panose="03000509000000000000" pitchFamily="65" charset="-120"/>
                        <a:ea typeface="標楷體" panose="03000509000000000000" pitchFamily="65" charset="-120"/>
                      </a:endParaRPr>
                    </a:p>
                    <a:p>
                      <a:pPr algn="ctr" eaLnBrk="0">
                        <a:lnSpc>
                          <a:spcPts val="1200"/>
                        </a:lnSpc>
                        <a:spcAft>
                          <a:spcPts val="0"/>
                        </a:spcAft>
                      </a:pPr>
                      <a:endParaRPr lang="zh-TW" altLang="zh-TW" sz="1800" b="1" kern="100" dirty="0">
                        <a:effectLst/>
                        <a:latin typeface="標楷體" panose="03000509000000000000" pitchFamily="65" charset="-120"/>
                        <a:ea typeface="標楷體" panose="03000509000000000000" pitchFamily="65" charset="-120"/>
                      </a:endParaRPr>
                    </a:p>
                    <a:p>
                      <a:pPr algn="ctr" eaLnBrk="0">
                        <a:lnSpc>
                          <a:spcPts val="1200"/>
                        </a:lnSpc>
                        <a:spcAft>
                          <a:spcPts val="0"/>
                        </a:spcAft>
                      </a:pPr>
                      <a:r>
                        <a:rPr lang="en-US" altLang="zh-TW" sz="1800" b="1" kern="100" dirty="0">
                          <a:effectLst/>
                          <a:latin typeface="標楷體" panose="03000509000000000000" pitchFamily="65" charset="-120"/>
                          <a:ea typeface="標楷體" panose="03000509000000000000" pitchFamily="65" charset="-120"/>
                        </a:rPr>
                        <a:t>(</a:t>
                      </a:r>
                      <a:r>
                        <a:rPr lang="zh-TW" altLang="zh-TW" sz="1800" b="1" kern="100" dirty="0">
                          <a:effectLst/>
                          <a:latin typeface="標楷體" panose="03000509000000000000" pitchFamily="65" charset="-120"/>
                          <a:ea typeface="標楷體" panose="03000509000000000000" pitchFamily="65" charset="-120"/>
                        </a:rPr>
                        <a:t>不含稅</a:t>
                      </a:r>
                      <a:r>
                        <a:rPr lang="en-US" altLang="zh-TW" sz="1800" b="1" kern="100" dirty="0">
                          <a:effectLst/>
                          <a:latin typeface="標楷體" panose="03000509000000000000" pitchFamily="65" charset="-120"/>
                          <a:ea typeface="標楷體" panose="03000509000000000000" pitchFamily="65" charset="-120"/>
                        </a:rPr>
                        <a:t>)</a:t>
                      </a:r>
                      <a:endParaRPr lang="zh-TW" altLang="zh-TW" sz="1800" b="1"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8320280"/>
                  </a:ext>
                </a:extLst>
              </a:tr>
              <a:tr h="468000">
                <a:tc>
                  <a:txBody>
                    <a:bodyPr/>
                    <a:lstStyle/>
                    <a:p>
                      <a:pPr algn="just"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1.</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p>
                      <a:pPr algn="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2177805"/>
                  </a:ext>
                </a:extLst>
              </a:tr>
              <a:tr h="468000">
                <a:tc>
                  <a:txBody>
                    <a:bodyPr/>
                    <a:lstStyle/>
                    <a:p>
                      <a:pPr marL="0" marR="0" lvl="0" indent="0" algn="just" defTabSz="914400" rtl="0" eaLnBrk="0" fontAlgn="auto" latinLnBrk="0" hangingPunct="1">
                        <a:lnSpc>
                          <a:spcPts val="1200"/>
                        </a:lnSpc>
                        <a:spcBef>
                          <a:spcPts val="0"/>
                        </a:spcBef>
                        <a:spcAft>
                          <a:spcPts val="0"/>
                        </a:spcAft>
                        <a:buClrTx/>
                        <a:buSzTx/>
                        <a:buFontTx/>
                        <a:buNone/>
                        <a:tabLst/>
                        <a:defRPr/>
                      </a:pPr>
                      <a:r>
                        <a:rPr lang="en-US" altLang="zh-TW" sz="1800" kern="1200">
                          <a:solidFill>
                            <a:srgbClr val="000000"/>
                          </a:solidFill>
                          <a:effectLst/>
                          <a:latin typeface="+mn-lt"/>
                          <a:ea typeface="+mn-ea"/>
                          <a:cs typeface="+mn-cs"/>
                        </a:rPr>
                        <a:t>(</a:t>
                      </a:r>
                      <a:r>
                        <a:rPr lang="zh-TW" altLang="zh-TW" sz="1800" kern="1200">
                          <a:solidFill>
                            <a:srgbClr val="000000"/>
                          </a:solidFill>
                          <a:effectLst/>
                          <a:latin typeface="+mn-lt"/>
                          <a:ea typeface="+mn-ea"/>
                          <a:cs typeface="+mn-cs"/>
                        </a:rPr>
                        <a:t>可自行增列</a:t>
                      </a:r>
                      <a:r>
                        <a:rPr lang="en-US" altLang="zh-TW" sz="1800" kern="1200">
                          <a:solidFill>
                            <a:srgbClr val="000000"/>
                          </a:solidFill>
                          <a:effectLst/>
                          <a:latin typeface="+mn-lt"/>
                          <a:ea typeface="+mn-ea"/>
                          <a:cs typeface="+mn-cs"/>
                        </a:rPr>
                        <a:t>)</a:t>
                      </a:r>
                      <a:endParaRPr lang="zh-TW" altLang="zh-TW" sz="1800" kern="10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147119"/>
                  </a:ext>
                </a:extLst>
              </a:tr>
              <a:tr h="468000">
                <a:tc gridSpan="3">
                  <a:txBody>
                    <a:bodyPr/>
                    <a:lstStyle/>
                    <a:p>
                      <a:pPr algn="ctr">
                        <a:spcAft>
                          <a:spcPts val="0"/>
                        </a:spcAft>
                      </a:pPr>
                      <a:r>
                        <a:rPr lang="zh-TW" sz="1800" kern="100" dirty="0">
                          <a:effectLst/>
                          <a:latin typeface="標楷體" panose="03000509000000000000" pitchFamily="65" charset="-120"/>
                          <a:ea typeface="標楷體" panose="03000509000000000000" pitchFamily="65" charset="-120"/>
                        </a:rPr>
                        <a:t>合</a:t>
                      </a:r>
                      <a:r>
                        <a:rPr lang="en-US" sz="1800" kern="100" dirty="0">
                          <a:effectLst/>
                          <a:latin typeface="標楷體" panose="03000509000000000000" pitchFamily="65" charset="-120"/>
                          <a:ea typeface="標楷體" panose="03000509000000000000" pitchFamily="65" charset="-120"/>
                        </a:rPr>
                        <a:t>      </a:t>
                      </a:r>
                      <a:r>
                        <a:rPr lang="zh-TW" sz="1800" kern="100" dirty="0">
                          <a:effectLst/>
                          <a:latin typeface="標楷體" panose="03000509000000000000" pitchFamily="65" charset="-120"/>
                          <a:ea typeface="標楷體" panose="03000509000000000000" pitchFamily="65" charset="-120"/>
                        </a:rPr>
                        <a:t>計</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hMerge="1">
                  <a:txBody>
                    <a:bodyPr/>
                    <a:lstStyle/>
                    <a:p>
                      <a:endParaRPr lang="zh-TW" altLang="en-US"/>
                    </a:p>
                  </a:txBody>
                  <a:tcPr/>
                </a:tc>
                <a:tc>
                  <a:txBody>
                    <a:bodyPr/>
                    <a:lstStyle/>
                    <a:p>
                      <a:pPr>
                        <a:spcAft>
                          <a:spcPts val="0"/>
                        </a:spcAft>
                      </a:pPr>
                      <a:r>
                        <a:rPr lang="en-US" sz="1800" kern="100" dirty="0">
                          <a:effectLst/>
                          <a:latin typeface="標楷體" panose="03000509000000000000" pitchFamily="65" charset="-120"/>
                          <a:ea typeface="標楷體" panose="03000509000000000000" pitchFamily="65" charset="-120"/>
                        </a:rPr>
                        <a:t> </a:t>
                      </a:r>
                      <a:endParaRPr lang="zh-TW" sz="18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0869827"/>
                  </a:ext>
                </a:extLst>
              </a:tr>
            </a:tbl>
          </a:graphicData>
        </a:graphic>
      </p:graphicFrame>
      <p:sp>
        <p:nvSpPr>
          <p:cNvPr id="11" name="矩形 10"/>
          <p:cNvSpPr/>
          <p:nvPr/>
        </p:nvSpPr>
        <p:spPr>
          <a:xfrm>
            <a:off x="3334690" y="2182229"/>
            <a:ext cx="6800402" cy="2308324"/>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uFillTx/>
                <a:latin typeface="Times New Roman"/>
                <a:ea typeface="標楷體"/>
              </a:rPr>
              <a:t>提醒</a:t>
            </a:r>
            <a:r>
              <a:rPr lang="en-US" sz="1800" b="1" i="0" u="none" strike="noStrike" kern="1200" cap="none" spc="0" baseline="0" dirty="0">
                <a:uFillTx/>
                <a:latin typeface="Times New Roman"/>
                <a:ea typeface="標楷體"/>
              </a:rPr>
              <a:t>:</a:t>
            </a:r>
            <a:endParaRPr lang="en-US" altLang="zh-TW" b="1" dirty="0">
              <a:latin typeface="Times New Roman"/>
              <a:ea typeface="標楷體"/>
            </a:endParaRPr>
          </a:p>
          <a:p>
            <a:pPr marL="28575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rPr>
              <a:t>既有設備改善費</a:t>
            </a:r>
            <a:r>
              <a:rPr lang="en-US" altLang="zh-TW" b="1" dirty="0">
                <a:latin typeface="Times New Roman"/>
              </a:rPr>
              <a:t>---</a:t>
            </a:r>
            <a:r>
              <a:rPr lang="zh-TW" altLang="en-US" b="1" dirty="0">
                <a:latin typeface="Times New Roman"/>
              </a:rPr>
              <a:t>改善費用不得用於購置資本門設備或軟體，如獲補助應於簽約時提出維護合約、維護時間紀錄表等</a:t>
            </a:r>
            <a:r>
              <a:rPr lang="zh-TW" altLang="en-US" b="1" dirty="0" smtClean="0">
                <a:latin typeface="Times New Roman"/>
              </a:rPr>
              <a:t>。</a:t>
            </a:r>
            <a:endParaRPr lang="en-US" altLang="zh-TW" b="1" dirty="0">
              <a:latin typeface="Times New Roman"/>
              <a:ea typeface="標楷體"/>
            </a:endParaRPr>
          </a:p>
          <a:p>
            <a:pPr marL="28575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ea typeface="標楷體"/>
              </a:rPr>
              <a:t>委託</a:t>
            </a:r>
            <a:r>
              <a:rPr lang="zh-TW" altLang="en-US" b="1" dirty="0">
                <a:latin typeface="Times New Roman"/>
                <a:ea typeface="標楷體"/>
              </a:rPr>
              <a:t>研究及驗證費 </a:t>
            </a:r>
            <a:r>
              <a:rPr lang="en-US" altLang="zh-TW" b="1" dirty="0">
                <a:latin typeface="Times New Roman"/>
                <a:ea typeface="標楷體"/>
              </a:rPr>
              <a:t>---</a:t>
            </a:r>
            <a:r>
              <a:rPr lang="zh-TW" altLang="en-US" b="1" dirty="0">
                <a:latin typeface="Times New Roman"/>
                <a:ea typeface="標楷體"/>
              </a:rPr>
              <a:t> 各項委託項目均應將明確對象註明，並附合約、契約書</a:t>
            </a:r>
            <a:r>
              <a:rPr lang="en-US" altLang="zh-TW" b="1" dirty="0">
                <a:latin typeface="Times New Roman"/>
                <a:ea typeface="標楷體"/>
              </a:rPr>
              <a:t>(</a:t>
            </a:r>
            <a:r>
              <a:rPr lang="zh-TW" altLang="en-US" b="1" dirty="0">
                <a:latin typeface="Times New Roman"/>
                <a:ea typeface="標楷體"/>
              </a:rPr>
              <a:t>如為外文請附中譯本</a:t>
            </a:r>
            <a:r>
              <a:rPr lang="en-US" altLang="zh-TW" b="1" dirty="0">
                <a:latin typeface="Times New Roman"/>
                <a:ea typeface="標楷體"/>
              </a:rPr>
              <a:t>)</a:t>
            </a:r>
            <a:r>
              <a:rPr lang="zh-TW" altLang="en-US" b="1" dirty="0">
                <a:latin typeface="Times New Roman"/>
                <a:ea typeface="標楷體"/>
              </a:rPr>
              <a:t>等相關必要資料影本，如尚未完成簽約，須附雙方簽署之合作意願書</a:t>
            </a:r>
            <a:r>
              <a:rPr lang="en-US" altLang="zh-TW" b="1" dirty="0">
                <a:latin typeface="Times New Roman"/>
                <a:ea typeface="標楷體"/>
              </a:rPr>
              <a:t>(</a:t>
            </a:r>
            <a:r>
              <a:rPr lang="zh-TW" altLang="en-US" b="1" dirty="0">
                <a:latin typeface="Times New Roman"/>
                <a:ea typeface="標楷體"/>
              </a:rPr>
              <a:t>備忘錄</a:t>
            </a:r>
            <a:r>
              <a:rPr lang="en-US" altLang="zh-TW" b="1" dirty="0">
                <a:latin typeface="Times New Roman"/>
                <a:ea typeface="標楷體"/>
              </a:rPr>
              <a:t>)</a:t>
            </a:r>
            <a:r>
              <a:rPr lang="zh-TW" altLang="en-US" b="1" dirty="0" smtClean="0">
                <a:latin typeface="Times New Roman"/>
                <a:ea typeface="標楷體"/>
              </a:rPr>
              <a:t>。</a:t>
            </a:r>
            <a:endParaRPr lang="en-US" altLang="zh-TW" b="1" dirty="0">
              <a:latin typeface="Times New Roman"/>
              <a:ea typeface="標楷體"/>
            </a:endParaRPr>
          </a:p>
          <a:p>
            <a:pPr marL="28575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如</a:t>
            </a:r>
            <a:r>
              <a:rPr lang="zh-TW" altLang="en-US" b="1" dirty="0">
                <a:latin typeface="Times New Roman"/>
              </a:rPr>
              <a:t>屬設備或軟體購置等資本購置不得編於委託研究及驗證費用</a:t>
            </a:r>
            <a:r>
              <a:rPr lang="zh-TW" altLang="en-US" b="1" dirty="0" smtClean="0">
                <a:latin typeface="Times New Roman"/>
              </a:rPr>
              <a:t>。</a:t>
            </a:r>
            <a:endParaRPr lang="en-US" altLang="zh-TW" b="1" dirty="0">
              <a:latin typeface="Times New Roman"/>
              <a:ea typeface="標楷體"/>
            </a:endParaRPr>
          </a:p>
          <a:p>
            <a:pPr marL="28575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ea typeface="標楷體"/>
              </a:rPr>
              <a:t>各項</a:t>
            </a:r>
            <a:r>
              <a:rPr lang="zh-TW" altLang="en-US" b="1" dirty="0">
                <a:latin typeface="Times New Roman"/>
                <a:ea typeface="標楷體"/>
              </a:rPr>
              <a:t>欄位如有需添加項目，請自行新增欄位。</a:t>
            </a:r>
            <a:endParaRPr lang="en-US" sz="1800" b="1" i="0" u="none" strike="noStrike" kern="1200" cap="none" spc="0" baseline="0" dirty="0">
              <a:uFillTx/>
              <a:latin typeface="Times New Roman"/>
              <a:ea typeface="標楷體"/>
            </a:endParaRPr>
          </a:p>
        </p:txBody>
      </p:sp>
    </p:spTree>
    <p:extLst>
      <p:ext uri="{BB962C8B-B14F-4D97-AF65-F5344CB8AC3E}">
        <p14:creationId xmlns:p14="http://schemas.microsoft.com/office/powerpoint/2010/main" val="1522333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b="1" dirty="0">
                <a:latin typeface="Times New Roman"/>
              </a:rPr>
              <a:t>肆、經費需求</a:t>
            </a:r>
            <a:endParaRPr lang="zh-TW" altLang="en-US" dirty="0"/>
          </a:p>
        </p:txBody>
      </p:sp>
      <p:sp>
        <p:nvSpPr>
          <p:cNvPr id="7" name="文字版面配置區 6"/>
          <p:cNvSpPr>
            <a:spLocks noGrp="1"/>
          </p:cNvSpPr>
          <p:nvPr>
            <p:ph type="body" idx="1"/>
          </p:nvPr>
        </p:nvSpPr>
        <p:spPr>
          <a:xfrm>
            <a:off x="1499615" y="1169372"/>
            <a:ext cx="8543771" cy="4766591"/>
          </a:xfrm>
        </p:spPr>
        <p:txBody>
          <a:bodyPr/>
          <a:lstStyle/>
          <a:p>
            <a:pPr marL="0" indent="0">
              <a:buNone/>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五</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人事費                                                   </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金額單位 </a:t>
            </a:r>
            <a:r>
              <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 </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千元</a:t>
            </a: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endParaRPr lang="en-US" altLang="zh-TW" sz="1800" dirty="0"/>
          </a:p>
          <a:p>
            <a:endParaRPr lang="en-US" altLang="zh-TW" sz="1800" dirty="0"/>
          </a:p>
          <a:p>
            <a:endParaRPr lang="en-US" altLang="zh-TW" sz="1800" dirty="0"/>
          </a:p>
          <a:p>
            <a:endParaRPr lang="en-US" altLang="zh-TW" sz="1800" dirty="0"/>
          </a:p>
          <a:p>
            <a:endParaRPr lang="en-US" altLang="zh-TW" sz="1800" dirty="0"/>
          </a:p>
          <a:p>
            <a:endParaRPr lang="en-US" altLang="zh-TW" sz="1800" dirty="0"/>
          </a:p>
          <a:p>
            <a:endParaRPr lang="en-US" altLang="zh-TW" sz="1800" dirty="0"/>
          </a:p>
          <a:p>
            <a:pPr marL="0" indent="0">
              <a:buNone/>
            </a:pPr>
            <a:endParaRPr lang="en-US" altLang="zh-TW" sz="1800" dirty="0"/>
          </a:p>
          <a:p>
            <a:pPr marL="0" indent="0">
              <a:buNone/>
            </a:pPr>
            <a:endParaRPr lang="en-US" altLang="zh-TW" sz="1800" dirty="0"/>
          </a:p>
          <a:p>
            <a:pPr marL="0" indent="0">
              <a:buNone/>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六</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無形資產引進費　　　　　　　　　　　　　　　　　　　　　 </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金額單位 </a:t>
            </a:r>
            <a:r>
              <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 </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千元</a:t>
            </a: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a:buNone/>
            </a:pPr>
            <a:endParaRPr lang="zh-TW" altLang="en-US" sz="1800" dirty="0"/>
          </a:p>
        </p:txBody>
      </p:sp>
      <p:sp>
        <p:nvSpPr>
          <p:cNvPr id="4" name="投影片編號版面配置區 3"/>
          <p:cNvSpPr>
            <a:spLocks noGrp="1"/>
          </p:cNvSpPr>
          <p:nvPr>
            <p:ph type="sldNum" sz="quarter" idx="8"/>
          </p:nvPr>
        </p:nvSpPr>
        <p:spPr/>
        <p:txBody>
          <a:bodyPr/>
          <a:lstStyle/>
          <a:p>
            <a:pPr lvl="0"/>
            <a:fld id="{78DB0EE0-3E12-4C9C-A04F-9F0D983138EE}" type="slidenum">
              <a:rPr lang="en-US" altLang="zh-TW" smtClean="0"/>
              <a:t>14</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4119615996"/>
              </p:ext>
            </p:extLst>
          </p:nvPr>
        </p:nvGraphicFramePr>
        <p:xfrm>
          <a:off x="1592927" y="1550112"/>
          <a:ext cx="8450459" cy="3141465"/>
        </p:xfrm>
        <a:graphic>
          <a:graphicData uri="http://schemas.openxmlformats.org/drawingml/2006/table">
            <a:tbl>
              <a:tblPr>
                <a:tableStyleId>{5C22544A-7EE6-4342-B048-85BDC9FD1C3A}</a:tableStyleId>
              </a:tblPr>
              <a:tblGrid>
                <a:gridCol w="1943781">
                  <a:extLst>
                    <a:ext uri="{9D8B030D-6E8A-4147-A177-3AD203B41FA5}">
                      <a16:colId xmlns:a16="http://schemas.microsoft.com/office/drawing/2014/main" val="1153586747"/>
                    </a:ext>
                  </a:extLst>
                </a:gridCol>
                <a:gridCol w="1453415">
                  <a:extLst>
                    <a:ext uri="{9D8B030D-6E8A-4147-A177-3AD203B41FA5}">
                      <a16:colId xmlns:a16="http://schemas.microsoft.com/office/drawing/2014/main" val="3261916454"/>
                    </a:ext>
                  </a:extLst>
                </a:gridCol>
                <a:gridCol w="2146433">
                  <a:extLst>
                    <a:ext uri="{9D8B030D-6E8A-4147-A177-3AD203B41FA5}">
                      <a16:colId xmlns:a16="http://schemas.microsoft.com/office/drawing/2014/main" val="932083869"/>
                    </a:ext>
                  </a:extLst>
                </a:gridCol>
                <a:gridCol w="1173918">
                  <a:extLst>
                    <a:ext uri="{9D8B030D-6E8A-4147-A177-3AD203B41FA5}">
                      <a16:colId xmlns:a16="http://schemas.microsoft.com/office/drawing/2014/main" val="3902517356"/>
                    </a:ext>
                  </a:extLst>
                </a:gridCol>
                <a:gridCol w="1732912">
                  <a:extLst>
                    <a:ext uri="{9D8B030D-6E8A-4147-A177-3AD203B41FA5}">
                      <a16:colId xmlns:a16="http://schemas.microsoft.com/office/drawing/2014/main" val="518377602"/>
                    </a:ext>
                  </a:extLst>
                </a:gridCol>
              </a:tblGrid>
              <a:tr h="357460">
                <a:tc>
                  <a:txBody>
                    <a:bodyPr/>
                    <a:lstStyle/>
                    <a:p>
                      <a:pPr marL="682625" indent="-571500" algn="ctr" eaLnBrk="0">
                        <a:lnSpc>
                          <a:spcPts val="1200"/>
                        </a:lnSpc>
                        <a:spcAft>
                          <a:spcPts val="0"/>
                        </a:spcAft>
                      </a:pPr>
                      <a:r>
                        <a:rPr lang="zh-TW" sz="1600" b="1" kern="100" dirty="0">
                          <a:effectLst/>
                          <a:latin typeface="標楷體" panose="03000509000000000000" pitchFamily="65" charset="-120"/>
                          <a:ea typeface="標楷體" panose="03000509000000000000" pitchFamily="65" charset="-120"/>
                        </a:rPr>
                        <a:t>姓名</a:t>
                      </a:r>
                      <a:r>
                        <a:rPr lang="en-US" sz="1600" b="1" kern="100" dirty="0">
                          <a:effectLst/>
                          <a:latin typeface="標楷體" panose="03000509000000000000" pitchFamily="65" charset="-120"/>
                          <a:ea typeface="標楷體" panose="03000509000000000000" pitchFamily="65" charset="-120"/>
                        </a:rPr>
                        <a:t> </a:t>
                      </a:r>
                      <a:endParaRPr lang="zh-TW" sz="1600" b="1"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682625" indent="-571500" algn="ctr" eaLnBrk="0">
                        <a:lnSpc>
                          <a:spcPts val="1200"/>
                        </a:lnSpc>
                        <a:spcAft>
                          <a:spcPts val="0"/>
                        </a:spcAft>
                      </a:pPr>
                      <a:r>
                        <a:rPr lang="zh-TW" altLang="en-US" sz="1600" b="1" kern="100" dirty="0">
                          <a:effectLst/>
                          <a:latin typeface="標楷體" panose="03000509000000000000" pitchFamily="65" charset="-120"/>
                          <a:ea typeface="標楷體" panose="03000509000000000000" pitchFamily="65" charset="-120"/>
                        </a:rPr>
                        <a:t>職稱</a:t>
                      </a:r>
                      <a:endParaRPr lang="zh-TW" sz="1600" b="1"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sz="1600" b="1" kern="100" dirty="0">
                          <a:effectLst/>
                          <a:latin typeface="標楷體" panose="03000509000000000000" pitchFamily="65" charset="-120"/>
                          <a:ea typeface="標楷體" panose="03000509000000000000" pitchFamily="65" charset="-120"/>
                        </a:rPr>
                        <a:t>平均月薪</a:t>
                      </a:r>
                      <a:r>
                        <a:rPr lang="en-US" sz="1600" b="1" kern="100" dirty="0">
                          <a:effectLst/>
                          <a:latin typeface="標楷體" panose="03000509000000000000" pitchFamily="65" charset="-120"/>
                          <a:ea typeface="標楷體" panose="03000509000000000000" pitchFamily="65" charset="-120"/>
                        </a:rPr>
                        <a:t>(A)</a:t>
                      </a:r>
                      <a:endParaRPr lang="zh-TW" sz="1600" b="1"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540" algn="ctr" eaLnBrk="0">
                        <a:lnSpc>
                          <a:spcPts val="1200"/>
                        </a:lnSpc>
                        <a:spcAft>
                          <a:spcPts val="0"/>
                        </a:spcAft>
                      </a:pPr>
                      <a:r>
                        <a:rPr lang="zh-TW" sz="1600" b="1" kern="100" dirty="0">
                          <a:effectLst/>
                          <a:latin typeface="標楷體" panose="03000509000000000000" pitchFamily="65" charset="-120"/>
                          <a:ea typeface="標楷體" panose="03000509000000000000" pitchFamily="65" charset="-120"/>
                        </a:rPr>
                        <a:t>人月數</a:t>
                      </a:r>
                      <a:r>
                        <a:rPr lang="en-US" sz="1600" b="1" kern="100" dirty="0">
                          <a:effectLst/>
                          <a:latin typeface="標楷體" panose="03000509000000000000" pitchFamily="65" charset="-120"/>
                          <a:ea typeface="標楷體" panose="03000509000000000000" pitchFamily="65" charset="-120"/>
                        </a:rPr>
                        <a:t>(B)</a:t>
                      </a:r>
                      <a:endParaRPr lang="zh-TW" sz="1600" b="1"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zh-TW" sz="1600" b="1" kern="100" dirty="0">
                          <a:effectLst/>
                          <a:latin typeface="標楷體" panose="03000509000000000000" pitchFamily="65" charset="-120"/>
                          <a:ea typeface="標楷體" panose="03000509000000000000" pitchFamily="65" charset="-120"/>
                        </a:rPr>
                        <a:t>人事費概算</a:t>
                      </a:r>
                      <a:r>
                        <a:rPr lang="en-US" sz="1600" b="1" kern="100" dirty="0">
                          <a:effectLst/>
                          <a:latin typeface="標楷體" panose="03000509000000000000" pitchFamily="65" charset="-120"/>
                          <a:ea typeface="標楷體" panose="03000509000000000000" pitchFamily="65" charset="-120"/>
                        </a:rPr>
                        <a:t>(A×B)  </a:t>
                      </a:r>
                      <a:endParaRPr lang="zh-TW" sz="1600" b="1"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5460856"/>
                  </a:ext>
                </a:extLst>
              </a:tr>
              <a:tr h="397715">
                <a:tc gridSpan="5">
                  <a:txBody>
                    <a:bodyPr/>
                    <a:lstStyle/>
                    <a:p>
                      <a:pPr algn="just" eaLnBrk="0">
                        <a:lnSpc>
                          <a:spcPts val="1200"/>
                        </a:lnSpc>
                        <a:spcAft>
                          <a:spcPts val="0"/>
                        </a:spcAft>
                      </a:pPr>
                      <a:r>
                        <a:rPr lang="en-US" sz="1600" b="1" kern="100" dirty="0">
                          <a:effectLst/>
                          <a:latin typeface="標楷體" panose="03000509000000000000" pitchFamily="65" charset="-120"/>
                          <a:ea typeface="標楷體" panose="03000509000000000000" pitchFamily="65" charset="-120"/>
                        </a:rPr>
                        <a:t>1.</a:t>
                      </a:r>
                      <a:r>
                        <a:rPr lang="zh-TW" altLang="en-US" sz="1600" b="1" kern="100" dirty="0">
                          <a:effectLst/>
                          <a:latin typeface="標楷體" panose="03000509000000000000" pitchFamily="65" charset="-120"/>
                          <a:ea typeface="標楷體" panose="03000509000000000000" pitchFamily="65" charset="-120"/>
                        </a:rPr>
                        <a:t>計畫</a:t>
                      </a:r>
                      <a:r>
                        <a:rPr lang="zh-TW" sz="1600" b="1" kern="100" dirty="0">
                          <a:effectLst/>
                          <a:latin typeface="標楷體" panose="03000509000000000000" pitchFamily="65" charset="-120"/>
                          <a:ea typeface="標楷體" panose="03000509000000000000" pitchFamily="65" charset="-120"/>
                        </a:rPr>
                        <a:t>人員</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92393639"/>
                  </a:ext>
                </a:extLst>
              </a:tr>
              <a:tr h="397715">
                <a:tc>
                  <a:txBody>
                    <a:bodyPr/>
                    <a:lstStyle/>
                    <a:p>
                      <a:pPr algn="just"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82889015"/>
                  </a:ext>
                </a:extLst>
              </a:tr>
              <a:tr h="397715">
                <a:tc gridSpan="3">
                  <a:txBody>
                    <a:bodyPr/>
                    <a:lstStyle/>
                    <a:p>
                      <a:pPr marL="302260" indent="-302260" algn="ctr" eaLnBrk="0">
                        <a:lnSpc>
                          <a:spcPts val="1200"/>
                        </a:lnSpc>
                        <a:spcAft>
                          <a:spcPts val="0"/>
                        </a:spcAft>
                      </a:pPr>
                      <a:r>
                        <a:rPr lang="zh-TW" sz="1600" kern="100" dirty="0">
                          <a:effectLst/>
                          <a:latin typeface="標楷體" panose="03000509000000000000" pitchFamily="65" charset="-120"/>
                          <a:ea typeface="標楷體" panose="03000509000000000000" pitchFamily="65" charset="-120"/>
                        </a:rPr>
                        <a:t>小</a:t>
                      </a:r>
                      <a:r>
                        <a:rPr lang="en-US" sz="1600" kern="100" dirty="0">
                          <a:effectLst/>
                          <a:latin typeface="標楷體" panose="03000509000000000000" pitchFamily="65" charset="-120"/>
                          <a:ea typeface="標楷體" panose="03000509000000000000" pitchFamily="65" charset="-120"/>
                        </a:rPr>
                        <a:t>     </a:t>
                      </a:r>
                      <a:r>
                        <a:rPr lang="zh-TW" sz="1600" kern="100" dirty="0">
                          <a:effectLst/>
                          <a:latin typeface="標楷體" panose="03000509000000000000" pitchFamily="65" charset="-120"/>
                          <a:ea typeface="標楷體" panose="03000509000000000000" pitchFamily="65" charset="-120"/>
                        </a:rPr>
                        <a:t>計</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zh-TW" altLang="en-US"/>
                    </a:p>
                  </a:txBody>
                  <a:tcPr/>
                </a:tc>
                <a:tc>
                  <a:txBody>
                    <a:bodyPr/>
                    <a:lstStyle/>
                    <a:p>
                      <a:pPr algn="ct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3433420"/>
                  </a:ext>
                </a:extLst>
              </a:tr>
              <a:tr h="397715">
                <a:tc gridSpan="5">
                  <a:txBody>
                    <a:bodyPr/>
                    <a:lstStyle/>
                    <a:p>
                      <a:pPr algn="just" eaLnBrk="0">
                        <a:lnSpc>
                          <a:spcPts val="1200"/>
                        </a:lnSpc>
                        <a:spcAft>
                          <a:spcPts val="0"/>
                        </a:spcAft>
                      </a:pPr>
                      <a:r>
                        <a:rPr lang="en-US" sz="1600" b="1" kern="100" dirty="0">
                          <a:effectLst/>
                          <a:latin typeface="標楷體" panose="03000509000000000000" pitchFamily="65" charset="-120"/>
                          <a:ea typeface="標楷體" panose="03000509000000000000" pitchFamily="65" charset="-120"/>
                        </a:rPr>
                        <a:t>2.</a:t>
                      </a:r>
                      <a:r>
                        <a:rPr lang="zh-TW" sz="1600" b="1" kern="100" dirty="0">
                          <a:effectLst/>
                          <a:latin typeface="標楷體" panose="03000509000000000000" pitchFamily="65" charset="-120"/>
                          <a:ea typeface="標楷體" panose="03000509000000000000" pitchFamily="65" charset="-120"/>
                        </a:rPr>
                        <a:t>顧問</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L w="12700" cap="flat" cmpd="sng" algn="ctr">
                      <a:solidFill>
                        <a:schemeClr val="tx1"/>
                      </a:solidFill>
                      <a:prstDash val="solid"/>
                      <a:round/>
                      <a:headEnd type="none" w="med" len="med"/>
                      <a:tailEnd type="none" w="med" len="med"/>
                    </a:ln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499314641"/>
                  </a:ext>
                </a:extLst>
              </a:tr>
              <a:tr h="397715">
                <a:tc>
                  <a:txBody>
                    <a:bodyPr/>
                    <a:lstStyle/>
                    <a:p>
                      <a:pPr algn="just"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85725" indent="0" algn="just" eaLnBrk="0">
                        <a:lnSpc>
                          <a:spcPts val="1200"/>
                        </a:lnSpc>
                        <a:spcAft>
                          <a:spcPts val="0"/>
                        </a:spcAft>
                      </a:pP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080688"/>
                  </a:ext>
                </a:extLst>
              </a:tr>
              <a:tr h="397715">
                <a:tc gridSpan="4">
                  <a:txBody>
                    <a:bodyPr/>
                    <a:lstStyle/>
                    <a:p>
                      <a:pPr algn="ctr" eaLnBrk="0">
                        <a:lnSpc>
                          <a:spcPts val="1200"/>
                        </a:lnSpc>
                        <a:spcAft>
                          <a:spcPts val="0"/>
                        </a:spcAft>
                      </a:pPr>
                      <a:r>
                        <a:rPr lang="zh-TW" sz="1600" kern="100" dirty="0">
                          <a:effectLst/>
                          <a:latin typeface="標楷體" panose="03000509000000000000" pitchFamily="65" charset="-120"/>
                          <a:ea typeface="標楷體" panose="03000509000000000000" pitchFamily="65" charset="-120"/>
                        </a:rPr>
                        <a:t>小</a:t>
                      </a:r>
                      <a:r>
                        <a:rPr lang="en-US" sz="1600" kern="100" dirty="0">
                          <a:effectLst/>
                          <a:latin typeface="標楷體" panose="03000509000000000000" pitchFamily="65" charset="-120"/>
                          <a:ea typeface="標楷體" panose="03000509000000000000" pitchFamily="65" charset="-120"/>
                        </a:rPr>
                        <a:t>     </a:t>
                      </a:r>
                      <a:r>
                        <a:rPr lang="zh-TW" sz="1600" kern="100" dirty="0">
                          <a:effectLst/>
                          <a:latin typeface="標楷體" panose="03000509000000000000" pitchFamily="65" charset="-120"/>
                          <a:ea typeface="標楷體" panose="03000509000000000000" pitchFamily="65" charset="-120"/>
                        </a:rPr>
                        <a:t>計</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pPr algn="r" eaLnBrk="0">
                        <a:lnSpc>
                          <a:spcPts val="1200"/>
                        </a:lnSpc>
                        <a:spcAft>
                          <a:spcPts val="0"/>
                        </a:spcAft>
                      </a:pPr>
                      <a:endParaRPr lang="zh-TW" sz="1600" kern="100" dirty="0">
                        <a:effectLst/>
                        <a:latin typeface="標楷體" panose="03000509000000000000" pitchFamily="65" charset="-120"/>
                        <a:ea typeface="標楷體" panose="03000509000000000000" pitchFamily="65" charset="-120"/>
                      </a:endParaRPr>
                    </a:p>
                  </a:txBody>
                  <a:tcPr marL="19020" marR="19020" marT="0" marB="0" anchor="ct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4368945"/>
                  </a:ext>
                </a:extLst>
              </a:tr>
              <a:tr h="397715">
                <a:tc gridSpan="4">
                  <a:txBody>
                    <a:bodyPr/>
                    <a:lstStyle/>
                    <a:p>
                      <a:pPr algn="ctr" eaLnBrk="0">
                        <a:lnSpc>
                          <a:spcPts val="1200"/>
                        </a:lnSpc>
                        <a:spcAft>
                          <a:spcPts val="0"/>
                        </a:spcAft>
                      </a:pPr>
                      <a:r>
                        <a:rPr lang="zh-TW" sz="1600" kern="100" dirty="0">
                          <a:effectLst/>
                          <a:latin typeface="標楷體" panose="03000509000000000000" pitchFamily="65" charset="-120"/>
                          <a:ea typeface="標楷體" panose="03000509000000000000" pitchFamily="65" charset="-120"/>
                        </a:rPr>
                        <a:t>合</a:t>
                      </a:r>
                      <a:r>
                        <a:rPr lang="en-US" sz="1600" kern="100" dirty="0">
                          <a:effectLst/>
                          <a:latin typeface="標楷體" panose="03000509000000000000" pitchFamily="65" charset="-120"/>
                          <a:ea typeface="標楷體" panose="03000509000000000000" pitchFamily="65" charset="-120"/>
                        </a:rPr>
                        <a:t>     </a:t>
                      </a:r>
                      <a:r>
                        <a:rPr lang="zh-TW" sz="1600" kern="100" dirty="0">
                          <a:effectLst/>
                          <a:latin typeface="標楷體" panose="03000509000000000000" pitchFamily="65" charset="-120"/>
                          <a:ea typeface="標楷體" panose="03000509000000000000" pitchFamily="65" charset="-120"/>
                        </a:rPr>
                        <a:t>計</a:t>
                      </a: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lnL w="12700" cap="flat" cmpd="sng" algn="ctr">
                      <a:solidFill>
                        <a:schemeClr val="tx1"/>
                      </a:solidFill>
                      <a:prstDash val="solid"/>
                      <a:round/>
                      <a:headEnd type="none" w="med" len="med"/>
                      <a:tailEnd type="none" w="med" len="med"/>
                    </a:lnL>
                  </a:tcPr>
                </a:tc>
                <a:tc hMerge="1">
                  <a:txBody>
                    <a:bodyPr/>
                    <a:lstStyle/>
                    <a:p>
                      <a:endParaRPr lang="zh-TW" altLang="en-US"/>
                    </a:p>
                  </a:txBody>
                  <a:tcPr/>
                </a:tc>
                <a:tc hMerge="1">
                  <a:txBody>
                    <a:bodyPr/>
                    <a:lstStyle/>
                    <a:p>
                      <a:pPr algn="r" eaLnBrk="0">
                        <a:lnSpc>
                          <a:spcPts val="1200"/>
                        </a:lnSpc>
                        <a:spcAft>
                          <a:spcPts val="0"/>
                        </a:spcAft>
                      </a:pPr>
                      <a:endParaRPr lang="zh-TW" sz="1600" kern="100" dirty="0">
                        <a:effectLst/>
                        <a:latin typeface="標楷體" panose="03000509000000000000" pitchFamily="65" charset="-120"/>
                        <a:ea typeface="標楷體" panose="03000509000000000000" pitchFamily="65" charset="-120"/>
                      </a:endParaRPr>
                    </a:p>
                  </a:txBody>
                  <a:tcPr marL="19020" marR="19020" marT="0" marB="0" anchor="ct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20" marR="190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761363"/>
                  </a:ext>
                </a:extLst>
              </a:tr>
            </a:tbl>
          </a:graphicData>
        </a:graphic>
      </p:graphicFrame>
      <p:graphicFrame>
        <p:nvGraphicFramePr>
          <p:cNvPr id="8" name="表格 7"/>
          <p:cNvGraphicFramePr>
            <a:graphicFrameLocks noGrp="1"/>
          </p:cNvGraphicFramePr>
          <p:nvPr>
            <p:extLst>
              <p:ext uri="{D42A27DB-BD31-4B8C-83A1-F6EECF244321}">
                <p14:modId xmlns:p14="http://schemas.microsoft.com/office/powerpoint/2010/main" val="4043038727"/>
              </p:ext>
            </p:extLst>
          </p:nvPr>
        </p:nvGraphicFramePr>
        <p:xfrm>
          <a:off x="1567761" y="5286339"/>
          <a:ext cx="8500789" cy="1435141"/>
        </p:xfrm>
        <a:graphic>
          <a:graphicData uri="http://schemas.openxmlformats.org/drawingml/2006/table">
            <a:tbl>
              <a:tblPr>
                <a:tableStyleId>{5C22544A-7EE6-4342-B048-85BDC9FD1C3A}</a:tableStyleId>
              </a:tblPr>
              <a:tblGrid>
                <a:gridCol w="3158893">
                  <a:extLst>
                    <a:ext uri="{9D8B030D-6E8A-4147-A177-3AD203B41FA5}">
                      <a16:colId xmlns:a16="http://schemas.microsoft.com/office/drawing/2014/main" val="928057447"/>
                    </a:ext>
                  </a:extLst>
                </a:gridCol>
                <a:gridCol w="1859734">
                  <a:extLst>
                    <a:ext uri="{9D8B030D-6E8A-4147-A177-3AD203B41FA5}">
                      <a16:colId xmlns:a16="http://schemas.microsoft.com/office/drawing/2014/main" val="4146118525"/>
                    </a:ext>
                  </a:extLst>
                </a:gridCol>
                <a:gridCol w="2035327">
                  <a:extLst>
                    <a:ext uri="{9D8B030D-6E8A-4147-A177-3AD203B41FA5}">
                      <a16:colId xmlns:a16="http://schemas.microsoft.com/office/drawing/2014/main" val="3734020872"/>
                    </a:ext>
                  </a:extLst>
                </a:gridCol>
                <a:gridCol w="1446835">
                  <a:extLst>
                    <a:ext uri="{9D8B030D-6E8A-4147-A177-3AD203B41FA5}">
                      <a16:colId xmlns:a16="http://schemas.microsoft.com/office/drawing/2014/main" val="3198922109"/>
                    </a:ext>
                  </a:extLst>
                </a:gridCol>
              </a:tblGrid>
              <a:tr h="620037">
                <a:tc>
                  <a:txBody>
                    <a:bodyPr/>
                    <a:lstStyle/>
                    <a:p>
                      <a:pPr algn="ctr" eaLnBrk="0">
                        <a:lnSpc>
                          <a:spcPts val="2200"/>
                        </a:lnSpc>
                        <a:spcAft>
                          <a:spcPts val="0"/>
                        </a:spcAft>
                      </a:pPr>
                      <a:r>
                        <a:rPr lang="zh-TW" altLang="en-US" sz="1600" b="1" kern="100" dirty="0">
                          <a:effectLst/>
                          <a:latin typeface="標楷體" panose="03000509000000000000" pitchFamily="65" charset="-120"/>
                          <a:ea typeface="標楷體" panose="03000509000000000000" pitchFamily="65" charset="-120"/>
                        </a:rPr>
                        <a:t>無形資產引進</a:t>
                      </a:r>
                      <a:r>
                        <a:rPr lang="zh-TW" sz="1600" b="1" kern="100" dirty="0">
                          <a:effectLst/>
                          <a:latin typeface="標楷體" panose="03000509000000000000" pitchFamily="65" charset="-120"/>
                          <a:ea typeface="標楷體" panose="03000509000000000000" pitchFamily="65" charset="-120"/>
                        </a:rPr>
                        <a:t>項目</a:t>
                      </a: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2200"/>
                        </a:lnSpc>
                        <a:spcAft>
                          <a:spcPts val="0"/>
                        </a:spcAft>
                      </a:pPr>
                      <a:r>
                        <a:rPr lang="zh-TW" altLang="en-US" sz="1600" b="1" kern="100" dirty="0">
                          <a:effectLst/>
                          <a:latin typeface="標楷體" panose="03000509000000000000" pitchFamily="65" charset="-120"/>
                          <a:ea typeface="標楷體" panose="03000509000000000000" pitchFamily="65" charset="-120"/>
                        </a:rPr>
                        <a:t>引進</a:t>
                      </a:r>
                      <a:r>
                        <a:rPr lang="zh-TW" sz="1600" b="1" kern="100" dirty="0">
                          <a:effectLst/>
                          <a:latin typeface="標楷體" panose="03000509000000000000" pitchFamily="65" charset="-120"/>
                          <a:ea typeface="標楷體" panose="03000509000000000000" pitchFamily="65" charset="-120"/>
                        </a:rPr>
                        <a:t>單位</a:t>
                      </a:r>
                      <a:endParaRPr lang="en-US" sz="1600" b="1" kern="100" dirty="0">
                        <a:effectLst/>
                        <a:latin typeface="標楷體" panose="03000509000000000000" pitchFamily="65" charset="-120"/>
                        <a:ea typeface="標楷體" panose="03000509000000000000" pitchFamily="65" charset="-120"/>
                      </a:endParaRPr>
                    </a:p>
                    <a:p>
                      <a:pPr algn="ctr" eaLnBrk="0">
                        <a:lnSpc>
                          <a:spcPts val="2200"/>
                        </a:lnSpc>
                        <a:spcAft>
                          <a:spcPts val="0"/>
                        </a:spcAft>
                      </a:pPr>
                      <a:r>
                        <a:rPr lang="en-US" sz="1600" b="1" kern="100" dirty="0">
                          <a:effectLst/>
                          <a:latin typeface="標楷體" panose="03000509000000000000" pitchFamily="65" charset="-120"/>
                          <a:ea typeface="標楷體" panose="03000509000000000000" pitchFamily="65" charset="-120"/>
                        </a:rPr>
                        <a:t>(</a:t>
                      </a:r>
                      <a:r>
                        <a:rPr lang="zh-TW" sz="1600" b="1" kern="100" dirty="0">
                          <a:effectLst/>
                          <a:latin typeface="標楷體" panose="03000509000000000000" pitchFamily="65" charset="-120"/>
                          <a:ea typeface="標楷體" panose="03000509000000000000" pitchFamily="65" charset="-120"/>
                        </a:rPr>
                        <a:t>請填寫全名</a:t>
                      </a:r>
                      <a:r>
                        <a:rPr lang="en-US" sz="1600" b="1" kern="100" dirty="0">
                          <a:effectLst/>
                          <a:latin typeface="標楷體" panose="03000509000000000000" pitchFamily="65" charset="-120"/>
                          <a:ea typeface="標楷體" panose="03000509000000000000" pitchFamily="65" charset="-120"/>
                        </a:rPr>
                        <a:t>)</a:t>
                      </a:r>
                      <a:endParaRPr lang="zh-TW" sz="1600" b="1"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2200"/>
                        </a:lnSpc>
                        <a:spcAft>
                          <a:spcPts val="0"/>
                        </a:spcAft>
                      </a:pPr>
                      <a:r>
                        <a:rPr lang="zh-TW" sz="1600" b="1" kern="100" dirty="0">
                          <a:effectLst/>
                          <a:latin typeface="標楷體" panose="03000509000000000000" pitchFamily="65" charset="-120"/>
                          <a:ea typeface="標楷體" panose="03000509000000000000" pitchFamily="65" charset="-120"/>
                        </a:rPr>
                        <a:t>內容</a:t>
                      </a: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lnSpc>
                          <a:spcPts val="2200"/>
                        </a:lnSpc>
                        <a:spcAft>
                          <a:spcPts val="0"/>
                        </a:spcAft>
                      </a:pPr>
                      <a:r>
                        <a:rPr lang="zh-TW" sz="1600" b="1" kern="100" dirty="0">
                          <a:effectLst/>
                          <a:latin typeface="標楷體" panose="03000509000000000000" pitchFamily="65" charset="-120"/>
                          <a:ea typeface="標楷體" panose="03000509000000000000" pitchFamily="65" charset="-120"/>
                        </a:rPr>
                        <a:t>合作金額</a:t>
                      </a:r>
                    </a:p>
                    <a:p>
                      <a:pPr algn="ctr" eaLnBrk="0">
                        <a:lnSpc>
                          <a:spcPts val="2200"/>
                        </a:lnSpc>
                        <a:spcAft>
                          <a:spcPts val="0"/>
                        </a:spcAft>
                      </a:pPr>
                      <a:r>
                        <a:rPr lang="en-US" sz="1600" b="1" kern="100" dirty="0">
                          <a:effectLst/>
                          <a:latin typeface="標楷體" panose="03000509000000000000" pitchFamily="65" charset="-120"/>
                          <a:ea typeface="標楷體" panose="03000509000000000000" pitchFamily="65" charset="-120"/>
                        </a:rPr>
                        <a:t>(</a:t>
                      </a:r>
                      <a:r>
                        <a:rPr lang="zh-TW" sz="1600" b="1" kern="100" dirty="0">
                          <a:effectLst/>
                          <a:latin typeface="標楷體" panose="03000509000000000000" pitchFamily="65" charset="-120"/>
                          <a:ea typeface="標楷體" panose="03000509000000000000" pitchFamily="65" charset="-120"/>
                        </a:rPr>
                        <a:t>不含稅</a:t>
                      </a:r>
                      <a:r>
                        <a:rPr lang="en-US" sz="1600" b="1" kern="100" dirty="0">
                          <a:effectLst/>
                          <a:latin typeface="標楷體" panose="03000509000000000000" pitchFamily="65" charset="-120"/>
                          <a:ea typeface="標楷體" panose="03000509000000000000" pitchFamily="65" charset="-120"/>
                        </a:rPr>
                        <a:t>)</a:t>
                      </a:r>
                      <a:endParaRPr lang="zh-TW" sz="1600" b="1"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6431840"/>
                  </a:ext>
                </a:extLst>
              </a:tr>
              <a:tr h="407552">
                <a:tc>
                  <a:txBody>
                    <a:bodyPr/>
                    <a:lstStyle/>
                    <a:p>
                      <a:pPr marL="140335" indent="-140335"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1.</a:t>
                      </a:r>
                      <a:endParaRPr lang="zh-TW" sz="16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9655076"/>
                  </a:ext>
                </a:extLst>
              </a:tr>
              <a:tr h="407552">
                <a:tc gridSpan="2">
                  <a:txBody>
                    <a:bodyPr/>
                    <a:lstStyle/>
                    <a:p>
                      <a:pPr marL="571500" indent="-301625" algn="ctr" eaLnBrk="0">
                        <a:lnSpc>
                          <a:spcPts val="1200"/>
                        </a:lnSpc>
                        <a:spcAft>
                          <a:spcPts val="0"/>
                        </a:spcAft>
                      </a:pPr>
                      <a:r>
                        <a:rPr lang="zh-TW" sz="1600" kern="100" dirty="0">
                          <a:effectLst/>
                          <a:latin typeface="標楷體" panose="03000509000000000000" pitchFamily="65" charset="-120"/>
                          <a:ea typeface="標楷體" panose="03000509000000000000" pitchFamily="65" charset="-120"/>
                        </a:rPr>
                        <a:t>合</a:t>
                      </a:r>
                      <a:r>
                        <a:rPr lang="en-US" sz="1600" kern="100" dirty="0">
                          <a:effectLst/>
                          <a:latin typeface="標楷體" panose="03000509000000000000" pitchFamily="65" charset="-120"/>
                          <a:ea typeface="標楷體" panose="03000509000000000000" pitchFamily="65" charset="-120"/>
                        </a:rPr>
                        <a:t>           </a:t>
                      </a:r>
                      <a:r>
                        <a:rPr lang="zh-TW" sz="1600" kern="100" dirty="0">
                          <a:effectLst/>
                          <a:latin typeface="標楷體" panose="03000509000000000000" pitchFamily="65" charset="-120"/>
                          <a:ea typeface="標楷體" panose="03000509000000000000" pitchFamily="65" charset="-120"/>
                        </a:rPr>
                        <a:t>計</a:t>
                      </a: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TW" altLang="en-US"/>
                    </a:p>
                  </a:txBody>
                  <a:tcP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50" marR="190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eaLnBrk="0">
                        <a:lnSpc>
                          <a:spcPts val="1200"/>
                        </a:lnSpc>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9050" marR="190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0417222"/>
                  </a:ext>
                </a:extLst>
              </a:tr>
            </a:tbl>
          </a:graphicData>
        </a:graphic>
      </p:graphicFrame>
      <p:sp>
        <p:nvSpPr>
          <p:cNvPr id="9" name="矩形 8"/>
          <p:cNvSpPr/>
          <p:nvPr/>
        </p:nvSpPr>
        <p:spPr>
          <a:xfrm>
            <a:off x="6335907" y="2403635"/>
            <a:ext cx="5355992" cy="2585323"/>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uFillTx/>
                <a:latin typeface="Times New Roman"/>
                <a:ea typeface="標楷體"/>
              </a:rPr>
              <a:t>提醒</a:t>
            </a:r>
            <a:r>
              <a:rPr lang="en-US" sz="1800" b="1" i="0" u="none" strike="noStrike" kern="1200" cap="none" spc="0" baseline="0" dirty="0">
                <a:uFillTx/>
                <a:latin typeface="Times New Roman"/>
                <a:ea typeface="標楷體"/>
              </a:rPr>
              <a:t>:</a:t>
            </a:r>
            <a:endParaRPr lang="en-US" altLang="zh-TW" b="1" dirty="0">
              <a:latin typeface="Times New Roman"/>
              <a:ea typeface="標楷體"/>
            </a:endParaRPr>
          </a:p>
          <a:p>
            <a:pPr marL="28575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rPr>
              <a:t>個案計畫投入人員應為聘雇業者之正職員工</a:t>
            </a:r>
            <a:r>
              <a:rPr lang="zh-TW" altLang="en-US" b="1" dirty="0" smtClean="0">
                <a:latin typeface="Times New Roman"/>
              </a:rPr>
              <a:t>。</a:t>
            </a:r>
            <a:endParaRPr lang="en-US" altLang="zh-TW" b="1" dirty="0">
              <a:latin typeface="Times New Roman"/>
            </a:endParaRPr>
          </a:p>
          <a:p>
            <a:pPr marL="28575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聘用</a:t>
            </a:r>
            <a:r>
              <a:rPr lang="zh-TW" altLang="en-US" b="1" dirty="0">
                <a:latin typeface="Times New Roman"/>
              </a:rPr>
              <a:t>顧問之服務單位如為委託研究或驗證對象則不得編列費用</a:t>
            </a:r>
            <a:r>
              <a:rPr lang="zh-TW" altLang="en-US" b="1" dirty="0" smtClean="0">
                <a:latin typeface="Times New Roman"/>
              </a:rPr>
              <a:t>。</a:t>
            </a:r>
            <a:endParaRPr lang="en-US" altLang="zh-TW" b="1" dirty="0">
              <a:latin typeface="Times New Roman"/>
            </a:endParaRPr>
          </a:p>
          <a:p>
            <a:pPr marL="285750" indent="-285750" algn="just">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無形</a:t>
            </a:r>
            <a:r>
              <a:rPr lang="zh-TW" altLang="en-US" b="1" dirty="0">
                <a:latin typeface="Times New Roman"/>
              </a:rPr>
              <a:t>資產引進費</a:t>
            </a:r>
            <a:r>
              <a:rPr lang="en-US" altLang="zh-TW" b="1" dirty="0">
                <a:latin typeface="Times New Roman"/>
              </a:rPr>
              <a:t>---</a:t>
            </a:r>
            <a:r>
              <a:rPr lang="zh-TW" altLang="en-US" b="1" dirty="0">
                <a:latin typeface="Times New Roman"/>
              </a:rPr>
              <a:t>係指執行個案計畫經由合作 、 授權指導設計、訓練、諮詢、研究等方式取得之無形資產所需支付且於個案計畫執行期間內應負擔之費用不包括設備與軟體之採購、捐贈、贊助費及生產階段技術報酬金之支付。</a:t>
            </a:r>
            <a:endParaRPr lang="en-US" sz="1800" b="1" i="0" u="none" strike="noStrike" kern="1200" cap="none" spc="0" baseline="0" dirty="0">
              <a:uFillTx/>
              <a:latin typeface="Times New Roman"/>
              <a:ea typeface="標楷體"/>
            </a:endParaRPr>
          </a:p>
        </p:txBody>
      </p:sp>
    </p:spTree>
    <p:extLst>
      <p:ext uri="{BB962C8B-B14F-4D97-AF65-F5344CB8AC3E}">
        <p14:creationId xmlns:p14="http://schemas.microsoft.com/office/powerpoint/2010/main" val="3347294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版面配置區 2"/>
          <p:cNvSpPr txBox="1">
            <a:spLocks/>
          </p:cNvSpPr>
          <p:nvPr/>
        </p:nvSpPr>
        <p:spPr>
          <a:xfrm>
            <a:off x="1806854" y="1089965"/>
            <a:ext cx="8748334" cy="5512965"/>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eaLnBrk="0" fontAlgn="base" hangingPunct="0">
              <a:spcBef>
                <a:spcPct val="0"/>
              </a:spcBef>
              <a:spcAft>
                <a:spcPct val="0"/>
              </a:spcAft>
              <a:buSzTx/>
              <a:buNone/>
              <a:tabLst>
                <a:tab pos="666750" algn="l"/>
              </a:tabLst>
            </a:pP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若於申請表</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第一部分</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中明列「曾經參與政府相關獎勵或補助計畫之實績」或「目前申請中之政府獎勵或補助計畫」，請逐一填寫各獎勵或計畫與本次申請主要計畫內容之差異</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若有多項獎勵或計畫請新增表格填寫</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註：	</a:t>
            </a: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r>
              <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1.</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「計畫內容」請說明計畫目標與規格、實施方法、預期效益</a:t>
            </a:r>
            <a:r>
              <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等內容。</a:t>
            </a:r>
          </a:p>
          <a:p>
            <a:pPr marL="0" lvl="0" indent="0" eaLnBrk="0" fontAlgn="base" hangingPunct="0">
              <a:spcBef>
                <a:spcPct val="0"/>
              </a:spcBef>
              <a:spcAft>
                <a:spcPct val="0"/>
              </a:spcAft>
              <a:buSzTx/>
              <a:buNone/>
              <a:tabLst>
                <a:tab pos="666750" algn="l"/>
              </a:tabLst>
            </a:pPr>
            <a:r>
              <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2. </a:t>
            </a: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若技術項目不同，請概述本次及上次申請之技術內容，若相似，請說明計畫書之主要差異。</a:t>
            </a: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1735505931"/>
              </p:ext>
            </p:extLst>
          </p:nvPr>
        </p:nvGraphicFramePr>
        <p:xfrm>
          <a:off x="1806854" y="2105891"/>
          <a:ext cx="8449200" cy="4131910"/>
        </p:xfrm>
        <a:graphic>
          <a:graphicData uri="http://schemas.openxmlformats.org/drawingml/2006/table">
            <a:tbl>
              <a:tblPr>
                <a:tableStyleId>{5C22544A-7EE6-4342-B048-85BDC9FD1C3A}</a:tableStyleId>
              </a:tblPr>
              <a:tblGrid>
                <a:gridCol w="1137262">
                  <a:extLst>
                    <a:ext uri="{9D8B030D-6E8A-4147-A177-3AD203B41FA5}">
                      <a16:colId xmlns:a16="http://schemas.microsoft.com/office/drawing/2014/main" val="2790287049"/>
                    </a:ext>
                  </a:extLst>
                </a:gridCol>
                <a:gridCol w="3655124">
                  <a:extLst>
                    <a:ext uri="{9D8B030D-6E8A-4147-A177-3AD203B41FA5}">
                      <a16:colId xmlns:a16="http://schemas.microsoft.com/office/drawing/2014/main" val="1331297333"/>
                    </a:ext>
                  </a:extLst>
                </a:gridCol>
                <a:gridCol w="3656814">
                  <a:extLst>
                    <a:ext uri="{9D8B030D-6E8A-4147-A177-3AD203B41FA5}">
                      <a16:colId xmlns:a16="http://schemas.microsoft.com/office/drawing/2014/main" val="220861743"/>
                    </a:ext>
                  </a:extLst>
                </a:gridCol>
              </a:tblGrid>
              <a:tr h="309478">
                <a:tc>
                  <a:txBody>
                    <a:bodyPr/>
                    <a:lstStyle/>
                    <a:p>
                      <a:pPr algn="ctr" fontAlgn="b">
                        <a:spcAft>
                          <a:spcPts val="0"/>
                        </a:spcAft>
                        <a:tabLst>
                          <a:tab pos="90170" algn="l"/>
                        </a:tabLst>
                      </a:pPr>
                      <a:r>
                        <a:rPr lang="en-US" sz="1600" b="1" kern="100" spc="600" dirty="0">
                          <a:effectLst/>
                          <a:latin typeface="標楷體" panose="03000509000000000000" pitchFamily="65" charset="-120"/>
                          <a:ea typeface="標楷體" panose="03000509000000000000" pitchFamily="65" charset="-120"/>
                        </a:rPr>
                        <a:t> </a:t>
                      </a:r>
                      <a:endParaRPr lang="zh-TW" sz="1600" b="1" kern="100" dirty="0">
                        <a:effectLst/>
                        <a:latin typeface="標楷體" panose="03000509000000000000" pitchFamily="65" charset="-120"/>
                        <a:ea typeface="標楷體" panose="03000509000000000000" pitchFamily="65" charset="-12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spcAft>
                          <a:spcPts val="0"/>
                        </a:spcAft>
                        <a:tabLst>
                          <a:tab pos="90170" algn="l"/>
                        </a:tabLst>
                      </a:pPr>
                      <a:r>
                        <a:rPr lang="zh-TW" altLang="en-US" sz="1600" b="1" kern="100" dirty="0">
                          <a:effectLst/>
                          <a:latin typeface="標楷體" panose="03000509000000000000" pitchFamily="65" charset="-120"/>
                          <a:ea typeface="標楷體" panose="03000509000000000000" pitchFamily="65" charset="-120"/>
                        </a:rPr>
                        <a:t>曾參與之相關計畫</a:t>
                      </a:r>
                      <a:r>
                        <a:rPr lang="en-US" altLang="zh-TW" sz="1600" b="1" kern="100" dirty="0">
                          <a:effectLst/>
                          <a:latin typeface="標楷體" panose="03000509000000000000" pitchFamily="65" charset="-120"/>
                          <a:ea typeface="標楷體" panose="03000509000000000000" pitchFamily="65" charset="-120"/>
                        </a:rPr>
                        <a:t>/</a:t>
                      </a:r>
                      <a:r>
                        <a:rPr lang="zh-TW" altLang="en-US" sz="1600" b="1" kern="100" dirty="0">
                          <a:effectLst/>
                          <a:latin typeface="標楷體" panose="03000509000000000000" pitchFamily="65" charset="-120"/>
                          <a:ea typeface="標楷體" panose="03000509000000000000" pitchFamily="65" charset="-120"/>
                        </a:rPr>
                        <a:t>其他申請中補助計畫</a:t>
                      </a:r>
                      <a:endParaRPr lang="zh-TW" sz="1600" b="1" kern="100" dirty="0">
                        <a:effectLst/>
                        <a:latin typeface="標楷體" panose="03000509000000000000" pitchFamily="65" charset="-120"/>
                        <a:ea typeface="標楷體" panose="03000509000000000000" pitchFamily="65" charset="-120"/>
                      </a:endParaRP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spcAft>
                          <a:spcPts val="0"/>
                        </a:spcAft>
                        <a:tabLst>
                          <a:tab pos="90170" algn="l"/>
                        </a:tabLst>
                      </a:pPr>
                      <a:r>
                        <a:rPr lang="zh-TW" sz="1600" b="1" kern="100" dirty="0">
                          <a:effectLst/>
                          <a:latin typeface="標楷體" panose="03000509000000000000" pitchFamily="65" charset="-120"/>
                          <a:ea typeface="標楷體" panose="03000509000000000000" pitchFamily="65" charset="-120"/>
                        </a:rPr>
                        <a:t>本</a:t>
                      </a:r>
                      <a:r>
                        <a:rPr lang="en-US" sz="1600" b="1" kern="100" dirty="0">
                          <a:effectLst/>
                          <a:latin typeface="標楷體" panose="03000509000000000000" pitchFamily="65" charset="-120"/>
                          <a:ea typeface="標楷體" panose="03000509000000000000" pitchFamily="65" charset="-120"/>
                        </a:rPr>
                        <a:t>  </a:t>
                      </a:r>
                      <a:r>
                        <a:rPr lang="zh-TW" sz="1600" b="1" kern="100" dirty="0">
                          <a:effectLst/>
                          <a:latin typeface="標楷體" panose="03000509000000000000" pitchFamily="65" charset="-120"/>
                          <a:ea typeface="標楷體" panose="03000509000000000000" pitchFamily="65" charset="-120"/>
                        </a:rPr>
                        <a:t>次</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4875195"/>
                  </a:ext>
                </a:extLst>
              </a:tr>
              <a:tr h="273764">
                <a:tc>
                  <a:txBody>
                    <a:bodyPr/>
                    <a:lstStyle/>
                    <a:p>
                      <a:pPr algn="ctr" fontAlgn="b">
                        <a:spcAft>
                          <a:spcPts val="0"/>
                        </a:spcAft>
                      </a:pPr>
                      <a:r>
                        <a:rPr lang="zh-TW" sz="1600" b="1" kern="100" dirty="0">
                          <a:effectLst/>
                          <a:latin typeface="標楷體" panose="03000509000000000000" pitchFamily="65" charset="-120"/>
                          <a:ea typeface="標楷體" panose="03000509000000000000" pitchFamily="65" charset="-120"/>
                        </a:rPr>
                        <a:t>計畫名稱</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
                        <a:spcAft>
                          <a:spcPts val="0"/>
                        </a:spcAft>
                      </a:pPr>
                      <a:r>
                        <a:rPr lang="en-US" sz="1600" kern="100" spc="6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
                        <a:spcAft>
                          <a:spcPts val="0"/>
                        </a:spcAft>
                        <a:tabLst>
                          <a:tab pos="90170" algn="l"/>
                        </a:tabLst>
                      </a:pPr>
                      <a:r>
                        <a:rPr lang="en-US" sz="1600" kern="100" spc="6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7181189"/>
                  </a:ext>
                </a:extLst>
              </a:tr>
              <a:tr h="3548668">
                <a:tc>
                  <a:txBody>
                    <a:bodyPr/>
                    <a:lstStyle/>
                    <a:p>
                      <a:pPr algn="ctr" fontAlgn="b">
                        <a:spcAft>
                          <a:spcPts val="0"/>
                        </a:spcAft>
                      </a:pPr>
                      <a:r>
                        <a:rPr lang="zh-TW" sz="1600" b="1" kern="100" dirty="0">
                          <a:effectLst/>
                          <a:latin typeface="標楷體" panose="03000509000000000000" pitchFamily="65" charset="-120"/>
                          <a:ea typeface="標楷體" panose="03000509000000000000" pitchFamily="65" charset="-120"/>
                        </a:rPr>
                        <a:t>計畫內容</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7022250"/>
                  </a:ext>
                </a:extLst>
              </a:tr>
            </a:tbl>
          </a:graphicData>
        </a:graphic>
      </p:graphicFrame>
      <p:sp>
        <p:nvSpPr>
          <p:cNvPr id="5" name="標題 4"/>
          <p:cNvSpPr>
            <a:spLocks noGrp="1"/>
          </p:cNvSpPr>
          <p:nvPr>
            <p:ph type="title"/>
          </p:nvPr>
        </p:nvSpPr>
        <p:spPr>
          <a:xfrm>
            <a:off x="682756" y="332808"/>
            <a:ext cx="10972800" cy="757158"/>
          </a:xfrm>
        </p:spPr>
        <p:txBody>
          <a:bodyPr/>
          <a:lstStyle/>
          <a:p>
            <a:r>
              <a:rPr lang="zh-TW" altLang="en-US" b="1"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附件一、</a:t>
            </a:r>
            <a:r>
              <a:rPr lang="zh-TW" altLang="en-US" b="1" dirty="0">
                <a:latin typeface="標楷體" panose="03000509000000000000" pitchFamily="65" charset="-120"/>
                <a:ea typeface="標楷體" panose="03000509000000000000" pitchFamily="65" charset="-120"/>
              </a:rPr>
              <a:t>差異說明資料</a:t>
            </a:r>
            <a:r>
              <a:rPr lang="en-US" altLang="zh-TW" sz="2800" dirty="0">
                <a:latin typeface="標楷體" panose="03000509000000000000" pitchFamily="65" charset="-120"/>
                <a:ea typeface="標楷體" panose="03000509000000000000" pitchFamily="65" charset="-120"/>
              </a:rPr>
              <a:t>(</a:t>
            </a:r>
            <a:r>
              <a:rPr lang="zh-TW" altLang="en-US" sz="2800" dirty="0">
                <a:latin typeface="標楷體" panose="03000509000000000000" pitchFamily="65" charset="-120"/>
                <a:ea typeface="標楷體" panose="03000509000000000000" pitchFamily="65" charset="-120"/>
              </a:rPr>
              <a:t>無則免填</a:t>
            </a:r>
            <a:r>
              <a:rPr lang="en-US" altLang="zh-TW" sz="2800" dirty="0">
                <a:latin typeface="標楷體" panose="03000509000000000000" pitchFamily="65" charset="-120"/>
                <a:ea typeface="標楷體" panose="03000509000000000000" pitchFamily="65" charset="-120"/>
              </a:rPr>
              <a:t>)</a:t>
            </a:r>
            <a:endParaRPr lang="zh-TW" altLang="en-US" sz="3600" dirty="0"/>
          </a:p>
        </p:txBody>
      </p:sp>
      <p:sp>
        <p:nvSpPr>
          <p:cNvPr id="3" name="投影片編號版面配置區 2"/>
          <p:cNvSpPr>
            <a:spLocks noGrp="1"/>
          </p:cNvSpPr>
          <p:nvPr>
            <p:ph type="sldNum" sz="quarter" idx="8"/>
          </p:nvPr>
        </p:nvSpPr>
        <p:spPr/>
        <p:txBody>
          <a:bodyPr/>
          <a:lstStyle/>
          <a:p>
            <a:pPr lvl="0"/>
            <a:fld id="{78DB0EE0-3E12-4C9C-A04F-9F0D983138EE}" type="slidenum">
              <a:rPr lang="en-US" altLang="zh-TW" smtClean="0"/>
              <a:t>15</a:t>
            </a:fld>
            <a:endParaRPr lang="zh-TW" altLang="en-US" dirty="0"/>
          </a:p>
        </p:txBody>
      </p:sp>
    </p:spTree>
    <p:extLst>
      <p:ext uri="{BB962C8B-B14F-4D97-AF65-F5344CB8AC3E}">
        <p14:creationId xmlns:p14="http://schemas.microsoft.com/office/powerpoint/2010/main" val="1669973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版面配置區 2"/>
          <p:cNvSpPr txBox="1">
            <a:spLocks/>
          </p:cNvSpPr>
          <p:nvPr/>
        </p:nvSpPr>
        <p:spPr>
          <a:xfrm>
            <a:off x="1671590" y="1144640"/>
            <a:ext cx="8918371" cy="4507223"/>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eaLnBrk="0" fontAlgn="base" hangingPunct="0">
              <a:spcBef>
                <a:spcPct val="0"/>
              </a:spcBef>
              <a:spcAft>
                <a:spcPct val="0"/>
              </a:spcAft>
              <a:buSzTx/>
              <a:buNone/>
              <a:tabLst>
                <a:tab pos="666750" algn="l"/>
              </a:tabLst>
            </a:pPr>
            <a:r>
              <a:rPr lang="en-US" altLang="zh-TW" sz="1800" b="1"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b="1"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若獲得補助，請於簽約時填寫</a:t>
            </a:r>
            <a:r>
              <a:rPr lang="en-US" altLang="zh-TW" sz="1800" b="1"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0" lvl="0" indent="0" eaLnBrk="0" fontAlgn="base" hangingPunct="0">
              <a:spcBef>
                <a:spcPct val="0"/>
              </a:spcBef>
              <a:spcAft>
                <a:spcPct val="0"/>
              </a:spcAft>
              <a:buSzTx/>
              <a:buNone/>
              <a:tabLst>
                <a:tab pos="666750" algn="l"/>
              </a:tabLst>
            </a:pPr>
            <a:endPar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algn="r" eaLnBrk="0" fontAlgn="base" hangingPunct="0">
              <a:spcBef>
                <a:spcPct val="0"/>
              </a:spcBef>
              <a:spcAft>
                <a:spcPct val="0"/>
              </a:spcAft>
              <a:buSzTx/>
              <a:buNone/>
              <a:tabLst>
                <a:tab pos="666750" algn="l"/>
              </a:tabLst>
            </a:pPr>
            <a:r>
              <a:rPr lang="zh-TW" altLang="en-US"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年     月    日</a:t>
            </a:r>
            <a:endPar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r>
              <a:rPr lang="zh-TW" altLang="en-US"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應行修正事項 </a:t>
            </a:r>
            <a:r>
              <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endParaRPr lang="zh-TW" altLang="en-US"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r>
              <a:rPr lang="zh-TW" altLang="en-US" sz="1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註：表格長度若不敷使用時，請自行調整。</a:t>
            </a: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2" name="標題 1"/>
          <p:cNvSpPr txBox="1">
            <a:spLocks noGrp="1"/>
          </p:cNvSpPr>
          <p:nvPr>
            <p:ph type="title"/>
          </p:nvPr>
        </p:nvSpPr>
        <p:spPr/>
        <p:txBody>
          <a:bodyPr>
            <a:normAutofit/>
          </a:bodyPr>
          <a:lstStyle/>
          <a:p>
            <a:pPr lvl="1" algn="ctr" rtl="0"/>
            <a:r>
              <a:rPr lang="zh-TW" altLang="en-US" sz="4000" b="1"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附件二</a:t>
            </a:r>
            <a:r>
              <a:rPr lang="zh-TW" altLang="en-US" sz="4000" b="1" kern="1200" dirty="0">
                <a:solidFill>
                  <a:srgbClr val="000000"/>
                </a:solidFill>
                <a:latin typeface="Times New Roman"/>
                <a:ea typeface="標楷體"/>
              </a:rPr>
              <a:t>、</a:t>
            </a:r>
            <a:r>
              <a:rPr lang="zh-TW" altLang="en-US" sz="4000" b="1" dirty="0">
                <a:latin typeface="Times New Roman" panose="02020603050405020304" pitchFamily="18" charset="0"/>
                <a:ea typeface="標楷體" panose="03000509000000000000" pitchFamily="65" charset="-120"/>
              </a:rPr>
              <a:t>書面審查意見及回覆說明</a:t>
            </a:r>
            <a:endParaRPr lang="zh-TW" altLang="en-US" sz="4000" b="1" kern="1200" dirty="0">
              <a:solidFill>
                <a:srgbClr val="000000"/>
              </a:solidFill>
              <a:latin typeface="Times New Roman"/>
              <a:ea typeface="標楷體"/>
            </a:endParaRPr>
          </a:p>
        </p:txBody>
      </p:sp>
      <p:graphicFrame>
        <p:nvGraphicFramePr>
          <p:cNvPr id="6" name="表格 5"/>
          <p:cNvGraphicFramePr>
            <a:graphicFrameLocks noGrp="1"/>
          </p:cNvGraphicFramePr>
          <p:nvPr>
            <p:extLst>
              <p:ext uri="{D42A27DB-BD31-4B8C-83A1-F6EECF244321}">
                <p14:modId xmlns:p14="http://schemas.microsoft.com/office/powerpoint/2010/main" val="4261187504"/>
              </p:ext>
            </p:extLst>
          </p:nvPr>
        </p:nvGraphicFramePr>
        <p:xfrm>
          <a:off x="1515292" y="2300957"/>
          <a:ext cx="9222376" cy="2673379"/>
        </p:xfrm>
        <a:graphic>
          <a:graphicData uri="http://schemas.openxmlformats.org/drawingml/2006/table">
            <a:tbl>
              <a:tblPr>
                <a:tableStyleId>{5C22544A-7EE6-4342-B048-85BDC9FD1C3A}</a:tableStyleId>
              </a:tblPr>
              <a:tblGrid>
                <a:gridCol w="566255">
                  <a:extLst>
                    <a:ext uri="{9D8B030D-6E8A-4147-A177-3AD203B41FA5}">
                      <a16:colId xmlns:a16="http://schemas.microsoft.com/office/drawing/2014/main" val="2617488874"/>
                    </a:ext>
                  </a:extLst>
                </a:gridCol>
                <a:gridCol w="3995133">
                  <a:extLst>
                    <a:ext uri="{9D8B030D-6E8A-4147-A177-3AD203B41FA5}">
                      <a16:colId xmlns:a16="http://schemas.microsoft.com/office/drawing/2014/main" val="262789158"/>
                    </a:ext>
                  </a:extLst>
                </a:gridCol>
                <a:gridCol w="3995133">
                  <a:extLst>
                    <a:ext uri="{9D8B030D-6E8A-4147-A177-3AD203B41FA5}">
                      <a16:colId xmlns:a16="http://schemas.microsoft.com/office/drawing/2014/main" val="270908209"/>
                    </a:ext>
                  </a:extLst>
                </a:gridCol>
                <a:gridCol w="665855">
                  <a:extLst>
                    <a:ext uri="{9D8B030D-6E8A-4147-A177-3AD203B41FA5}">
                      <a16:colId xmlns:a16="http://schemas.microsoft.com/office/drawing/2014/main" val="51993709"/>
                    </a:ext>
                  </a:extLst>
                </a:gridCol>
              </a:tblGrid>
              <a:tr h="715136">
                <a:tc>
                  <a:txBody>
                    <a:bodyPr/>
                    <a:lstStyle/>
                    <a:p>
                      <a:pPr algn="ctr">
                        <a:spcAft>
                          <a:spcPts val="0"/>
                        </a:spcAft>
                      </a:pPr>
                      <a:r>
                        <a:rPr lang="zh-TW" sz="1600" b="1" kern="100" dirty="0">
                          <a:effectLst/>
                          <a:latin typeface="標楷體" panose="03000509000000000000" pitchFamily="65" charset="-120"/>
                          <a:ea typeface="標楷體" panose="03000509000000000000" pitchFamily="65" charset="-120"/>
                        </a:rPr>
                        <a:t>編號</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600" b="1" kern="100" dirty="0">
                          <a:effectLst/>
                          <a:latin typeface="標楷體" panose="03000509000000000000" pitchFamily="65" charset="-120"/>
                          <a:ea typeface="標楷體" panose="03000509000000000000" pitchFamily="65" charset="-120"/>
                        </a:rPr>
                        <a:t>計畫審查綜合意見</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600" b="1" kern="100" dirty="0">
                          <a:effectLst/>
                          <a:latin typeface="標楷體" panose="03000509000000000000" pitchFamily="65" charset="-120"/>
                          <a:ea typeface="標楷體" panose="03000509000000000000" pitchFamily="65" charset="-120"/>
                        </a:rPr>
                        <a:t>修正回覆說明</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600" b="1" kern="100" dirty="0">
                          <a:effectLst/>
                          <a:latin typeface="標楷體" panose="03000509000000000000" pitchFamily="65" charset="-120"/>
                          <a:ea typeface="標楷體" panose="03000509000000000000" pitchFamily="65" charset="-120"/>
                        </a:rPr>
                        <a:t>修正</a:t>
                      </a:r>
                    </a:p>
                    <a:p>
                      <a:pPr algn="ctr">
                        <a:spcAft>
                          <a:spcPts val="0"/>
                        </a:spcAft>
                      </a:pPr>
                      <a:r>
                        <a:rPr lang="zh-TW" sz="1600" b="1" kern="100" dirty="0">
                          <a:effectLst/>
                          <a:latin typeface="標楷體" panose="03000509000000000000" pitchFamily="65" charset="-120"/>
                          <a:ea typeface="標楷體" panose="03000509000000000000" pitchFamily="65" charset="-120"/>
                        </a:rPr>
                        <a:t>頁碼</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5857952"/>
                  </a:ext>
                </a:extLst>
              </a:tr>
              <a:tr h="664853">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7862433"/>
                  </a:ext>
                </a:extLst>
              </a:tr>
              <a:tr h="648092">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9082309"/>
                  </a:ext>
                </a:extLst>
              </a:tr>
              <a:tr h="645298">
                <a:tc>
                  <a:txBody>
                    <a:bodyPr/>
                    <a:lstStyle/>
                    <a:p>
                      <a:pPr algn="just">
                        <a:spcAft>
                          <a:spcPts val="0"/>
                        </a:spcAft>
                      </a:pPr>
                      <a:r>
                        <a:rPr lang="en-US" sz="1600" kern="100">
                          <a:effectLst/>
                          <a:latin typeface="標楷體" panose="03000509000000000000" pitchFamily="65" charset="-120"/>
                          <a:ea typeface="標楷體" panose="03000509000000000000" pitchFamily="65" charset="-120"/>
                        </a:rPr>
                        <a:t> </a:t>
                      </a:r>
                      <a:endParaRPr lang="zh-TW" sz="160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標楷體" panose="03000509000000000000" pitchFamily="65" charset="-120"/>
                          <a:ea typeface="標楷體" panose="03000509000000000000" pitchFamily="65" charset="-120"/>
                        </a:rPr>
                        <a:t> </a:t>
                      </a:r>
                      <a:endParaRPr lang="zh-TW" sz="160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5952827"/>
                  </a:ext>
                </a:extLst>
              </a:tr>
            </a:tbl>
          </a:graphicData>
        </a:graphic>
      </p:graphicFrame>
      <p:sp>
        <p:nvSpPr>
          <p:cNvPr id="3" name="投影片編號版面配置區 2"/>
          <p:cNvSpPr>
            <a:spLocks noGrp="1"/>
          </p:cNvSpPr>
          <p:nvPr>
            <p:ph type="sldNum" sz="quarter" idx="8"/>
          </p:nvPr>
        </p:nvSpPr>
        <p:spPr/>
        <p:txBody>
          <a:bodyPr/>
          <a:lstStyle/>
          <a:p>
            <a:pPr lvl="0"/>
            <a:fld id="{78DB0EE0-3E12-4C9C-A04F-9F0D983138EE}" type="slidenum">
              <a:rPr lang="en-US" altLang="zh-TW" smtClean="0"/>
              <a:t>16</a:t>
            </a:fld>
            <a:endParaRPr lang="zh-TW" altLang="en-US"/>
          </a:p>
        </p:txBody>
      </p:sp>
    </p:spTree>
    <p:extLst>
      <p:ext uri="{BB962C8B-B14F-4D97-AF65-F5344CB8AC3E}">
        <p14:creationId xmlns:p14="http://schemas.microsoft.com/office/powerpoint/2010/main" val="1817988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版面配置區 2"/>
          <p:cNvSpPr txBox="1">
            <a:spLocks/>
          </p:cNvSpPr>
          <p:nvPr/>
        </p:nvSpPr>
        <p:spPr>
          <a:xfrm>
            <a:off x="702258" y="1192378"/>
            <a:ext cx="10797235" cy="5410552"/>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346200" indent="-1346200" eaLnBrk="0" fontAlgn="base" hangingPunct="0">
              <a:spcBef>
                <a:spcPct val="0"/>
              </a:spcBef>
              <a:spcAft>
                <a:spcPct val="0"/>
              </a:spcAft>
              <a:buSzTx/>
              <a:buNone/>
              <a:tabLst>
                <a:tab pos="666750" algn="l"/>
              </a:tabLst>
            </a:pP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附件三、委外研究、無形資產引進合約書</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得依計畫實際情況檢附</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1346200" indent="-134620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1346200" indent="-1346200" eaLnBrk="0" fontAlgn="base" hangingPunct="0">
              <a:spcBef>
                <a:spcPct val="0"/>
              </a:spcBef>
              <a:spcAft>
                <a:spcPct val="0"/>
              </a:spcAft>
              <a:buSzTx/>
              <a:buNone/>
              <a:tabLst>
                <a:tab pos="666750" algn="l"/>
              </a:tabLst>
            </a:pP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附件四、聘任顧問及國內外專家背景說明</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合約書</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與原任職單位無競業情形之個人切結書</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得依計畫實際情況檢附</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1346200" indent="-134620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1346200" indent="-1346200" eaLnBrk="0" fontAlgn="base" hangingPunct="0">
              <a:spcBef>
                <a:spcPct val="0"/>
              </a:spcBef>
              <a:spcAft>
                <a:spcPct val="0"/>
              </a:spcAft>
              <a:buSzTx/>
              <a:buNone/>
              <a:tabLst>
                <a:tab pos="666750" algn="l"/>
              </a:tabLst>
            </a:pP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附件五、與本案相關專利證書或申請中專利文件</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得依計畫實際情況檢附</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1346200" indent="-134620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1346200" indent="-1346200" eaLnBrk="0" fontAlgn="base" hangingPunct="0">
              <a:spcBef>
                <a:spcPct val="0"/>
              </a:spcBef>
              <a:spcAft>
                <a:spcPct val="0"/>
              </a:spcAft>
              <a:buSzTx/>
              <a:buNone/>
              <a:tabLst>
                <a:tab pos="666750" algn="l"/>
              </a:tabLst>
            </a:pP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附件六、其他參考資料</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如：相關產品型錄或國產設備生產公司背景資料等，得依計畫實際情況檢附</a:t>
            </a:r>
            <a:r>
              <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0" lv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5" name="矩形 4"/>
          <p:cNvSpPr/>
          <p:nvPr/>
        </p:nvSpPr>
        <p:spPr>
          <a:xfrm>
            <a:off x="8144366" y="102849"/>
            <a:ext cx="3907267" cy="1089529"/>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en-US" sz="1800" b="1" i="0" u="none" strike="noStrike" kern="1200" cap="none" spc="0" baseline="0" dirty="0">
                <a:solidFill>
                  <a:srgbClr val="000000"/>
                </a:solidFill>
                <a:uFillTx/>
                <a:latin typeface="Times New Roman"/>
                <a:ea typeface="標楷體"/>
              </a:rPr>
              <a:t>:</a:t>
            </a:r>
          </a:p>
          <a:p>
            <a:pPr marL="285750" marR="0" lvl="0" indent="-28575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可</a:t>
            </a:r>
            <a:r>
              <a:rPr lang="zh-TW" altLang="en-US" sz="1800" b="1" i="0" u="none" strike="noStrike" kern="1200" cap="none" spc="0" baseline="0" dirty="0">
                <a:solidFill>
                  <a:srgbClr val="000000"/>
                </a:solidFill>
                <a:uFillTx/>
                <a:latin typeface="Times New Roman"/>
                <a:ea typeface="標楷體"/>
              </a:rPr>
              <a:t>視需要增列其他說明</a:t>
            </a:r>
            <a:r>
              <a:rPr lang="zh-TW" sz="1800" b="1" i="0" u="none" strike="noStrike" kern="1200" cap="none" spc="0" baseline="0" dirty="0" smtClean="0">
                <a:solidFill>
                  <a:srgbClr val="000000"/>
                </a:solidFill>
                <a:uFillTx/>
                <a:latin typeface="Times New Roman"/>
                <a:ea typeface="標楷體"/>
              </a:rPr>
              <a:t>。</a:t>
            </a:r>
            <a:endParaRPr lang="en-US" altLang="zh-TW" b="1" dirty="0">
              <a:solidFill>
                <a:srgbClr val="000000"/>
              </a:solidFill>
              <a:latin typeface="Times New Roman"/>
              <a:ea typeface="標楷體"/>
            </a:endParaRPr>
          </a:p>
          <a:p>
            <a:pPr marL="285750" marR="0" lvl="0" indent="-28575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altLang="zh-TW" b="1" dirty="0" smtClean="0">
                <a:solidFill>
                  <a:srgbClr val="000000"/>
                </a:solidFill>
                <a:latin typeface="Times New Roman"/>
                <a:ea typeface="標楷體"/>
              </a:rPr>
              <a:t>若</a:t>
            </a:r>
            <a:r>
              <a:rPr lang="zh-TW" altLang="zh-TW" b="1" dirty="0">
                <a:solidFill>
                  <a:srgbClr val="000000"/>
                </a:solidFill>
                <a:latin typeface="Times New Roman"/>
                <a:ea typeface="標楷體"/>
              </a:rPr>
              <a:t>「無」則可不</a:t>
            </a:r>
            <a:r>
              <a:rPr lang="zh-TW" altLang="en-US" b="1" dirty="0">
                <a:solidFill>
                  <a:srgbClr val="000000"/>
                </a:solidFill>
                <a:latin typeface="Times New Roman"/>
                <a:ea typeface="標楷體"/>
              </a:rPr>
              <a:t>附</a:t>
            </a:r>
            <a:endParaRPr lang="zh-TW" altLang="zh-TW" b="1" dirty="0">
              <a:solidFill>
                <a:srgbClr val="000000"/>
              </a:solidFill>
              <a:latin typeface="Times New Roman"/>
              <a:ea typeface="標楷體"/>
            </a:endParaRPr>
          </a:p>
        </p:txBody>
      </p:sp>
      <p:sp>
        <p:nvSpPr>
          <p:cNvPr id="2" name="投影片編號版面配置區 1"/>
          <p:cNvSpPr>
            <a:spLocks noGrp="1"/>
          </p:cNvSpPr>
          <p:nvPr>
            <p:ph type="sldNum" sz="quarter" idx="8"/>
          </p:nvPr>
        </p:nvSpPr>
        <p:spPr/>
        <p:txBody>
          <a:bodyPr/>
          <a:lstStyle/>
          <a:p>
            <a:pPr lvl="0"/>
            <a:fld id="{78DB0EE0-3E12-4C9C-A04F-9F0D983138EE}" type="slidenum">
              <a:rPr lang="en-US" altLang="zh-TW" smtClean="0"/>
              <a:t>17</a:t>
            </a:fld>
            <a:endParaRPr lang="zh-TW" altLang="en-US"/>
          </a:p>
        </p:txBody>
      </p:sp>
    </p:spTree>
    <p:extLst>
      <p:ext uri="{BB962C8B-B14F-4D97-AF65-F5344CB8AC3E}">
        <p14:creationId xmlns:p14="http://schemas.microsoft.com/office/powerpoint/2010/main" val="196638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5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0"/>
            <a:r>
              <a:rPr lang="zh-TW" b="1" dirty="0">
                <a:latin typeface="Times New Roman"/>
                <a:ea typeface="標楷體"/>
              </a:rPr>
              <a:t>大綱</a:t>
            </a:r>
            <a:endParaRPr lang="en-US" b="1" dirty="0">
              <a:latin typeface="Times New Roman"/>
              <a:ea typeface="標楷體"/>
            </a:endParaRPr>
          </a:p>
        </p:txBody>
      </p:sp>
      <p:sp>
        <p:nvSpPr>
          <p:cNvPr id="4" name="文字版面配置區 2"/>
          <p:cNvSpPr txBox="1"/>
          <p:nvPr/>
        </p:nvSpPr>
        <p:spPr>
          <a:xfrm>
            <a:off x="1930403" y="1315489"/>
            <a:ext cx="8331200" cy="4964625"/>
          </a:xfrm>
          <a:prstGeom prst="rect">
            <a:avLst/>
          </a:prstGeom>
          <a:noFill/>
          <a:ln cap="flat">
            <a:noFill/>
          </a:ln>
        </p:spPr>
        <p:txBody>
          <a:bodyPr vert="horz" wrap="square" lIns="91440" tIns="45720" rIns="91440" bIns="45720" anchor="t" anchorCtr="0" compatLnSpc="1">
            <a:noAutofit/>
          </a:bodyPr>
          <a:lstStyle/>
          <a:p>
            <a:pPr eaLnBrk="0">
              <a:lnSpc>
                <a:spcPts val="1600"/>
              </a:lnSpc>
              <a:spcBef>
                <a:spcPts val="1200"/>
              </a:spcBef>
              <a:spcAft>
                <a:spcPts val="0"/>
              </a:spcAft>
              <a:tabLst>
                <a:tab pos="5562600" algn="r"/>
              </a:tabLst>
            </a:pPr>
            <a:endParaRPr lang="en-US" altLang="zh-TW" sz="2800" dirty="0">
              <a:latin typeface="Times New Roman" panose="02020603050405020304" pitchFamily="18" charset="0"/>
              <a:ea typeface="標楷體" panose="03000509000000000000" pitchFamily="65" charset="-120"/>
            </a:endParaRPr>
          </a:p>
          <a:p>
            <a:pPr eaLnBrk="0">
              <a:lnSpc>
                <a:spcPts val="1600"/>
              </a:lnSpc>
              <a:spcBef>
                <a:spcPts val="1200"/>
              </a:spcBef>
              <a:spcAft>
                <a:spcPts val="0"/>
              </a:spcAft>
              <a:tabLst>
                <a:tab pos="5562600" algn="r"/>
              </a:tabLst>
            </a:pPr>
            <a:r>
              <a:rPr lang="zh-TW" altLang="zh-TW" sz="2400" dirty="0">
                <a:latin typeface="Times New Roman" panose="02020603050405020304" pitchFamily="18" charset="0"/>
                <a:ea typeface="標楷體" panose="03000509000000000000" pitchFamily="65" charset="-120"/>
              </a:rPr>
              <a:t>壹、公司概況</a:t>
            </a:r>
            <a:r>
              <a:rPr lang="zh-TW" altLang="en-US" sz="2400" dirty="0">
                <a:latin typeface="Times New Roman" panose="02020603050405020304" pitchFamily="18" charset="0"/>
                <a:ea typeface="標楷體" panose="03000509000000000000" pitchFamily="65" charset="-120"/>
              </a:rPr>
              <a:t>                                                                      </a:t>
            </a:r>
            <a:r>
              <a:rPr lang="zh-TW" altLang="zh-TW" sz="2400" dirty="0">
                <a:latin typeface="Times New Roman" panose="02020603050405020304" pitchFamily="18" charset="0"/>
                <a:ea typeface="細明體" panose="02020509000000000000" pitchFamily="49" charset="-120"/>
              </a:rPr>
              <a:t>○○</a:t>
            </a:r>
          </a:p>
          <a:p>
            <a:pPr>
              <a:spcAft>
                <a:spcPts val="0"/>
              </a:spcAft>
            </a:pPr>
            <a:r>
              <a:rPr lang="en-US" altLang="zh-TW" sz="2400" kern="100" dirty="0">
                <a:latin typeface="Times New Roman" panose="02020603050405020304" pitchFamily="18" charset="0"/>
              </a:rPr>
              <a:t> </a:t>
            </a:r>
            <a:endParaRPr lang="zh-TW" altLang="zh-TW" sz="2400" kern="100" dirty="0">
              <a:latin typeface="Times New Roman" panose="02020603050405020304" pitchFamily="18" charset="0"/>
            </a:endParaRPr>
          </a:p>
          <a:p>
            <a:pPr eaLnBrk="0">
              <a:lnSpc>
                <a:spcPts val="1600"/>
              </a:lnSpc>
              <a:spcBef>
                <a:spcPts val="1200"/>
              </a:spcBef>
              <a:spcAft>
                <a:spcPts val="0"/>
              </a:spcAft>
              <a:tabLst>
                <a:tab pos="1160145" algn="l"/>
                <a:tab pos="5655945" algn="l"/>
              </a:tabLst>
            </a:pPr>
            <a:r>
              <a:rPr lang="zh-TW" altLang="zh-TW" sz="2400" dirty="0">
                <a:latin typeface="Times New Roman" panose="02020603050405020304" pitchFamily="18" charset="0"/>
                <a:ea typeface="標楷體" panose="03000509000000000000" pitchFamily="65" charset="-120"/>
              </a:rPr>
              <a:t>貳、計畫內容與實施方式</a:t>
            </a:r>
            <a:r>
              <a:rPr lang="zh-TW" altLang="en-US" sz="2400" dirty="0">
                <a:latin typeface="Times New Roman" panose="02020603050405020304" pitchFamily="18" charset="0"/>
                <a:ea typeface="標楷體" panose="03000509000000000000" pitchFamily="65" charset="-120"/>
              </a:rPr>
              <a:t>                                                  </a:t>
            </a:r>
            <a:r>
              <a:rPr lang="zh-TW" altLang="zh-TW" sz="2400" dirty="0">
                <a:latin typeface="Times New Roman" panose="02020603050405020304" pitchFamily="18" charset="0"/>
                <a:ea typeface="細明體" panose="02020509000000000000" pitchFamily="49" charset="-120"/>
              </a:rPr>
              <a:t>○○</a:t>
            </a:r>
          </a:p>
          <a:p>
            <a:pPr>
              <a:spcAft>
                <a:spcPts val="0"/>
              </a:spcAft>
            </a:pPr>
            <a:r>
              <a:rPr lang="en-US" altLang="zh-TW" sz="2400" kern="100" dirty="0">
                <a:latin typeface="Times New Roman" panose="02020603050405020304" pitchFamily="18" charset="0"/>
              </a:rPr>
              <a:t> </a:t>
            </a:r>
            <a:endParaRPr lang="zh-TW" altLang="zh-TW" sz="2400" kern="100" dirty="0">
              <a:latin typeface="Times New Roman" panose="02020603050405020304" pitchFamily="18" charset="0"/>
            </a:endParaRPr>
          </a:p>
          <a:p>
            <a:pPr eaLnBrk="0">
              <a:lnSpc>
                <a:spcPts val="1600"/>
              </a:lnSpc>
              <a:spcBef>
                <a:spcPts val="1200"/>
              </a:spcBef>
              <a:spcAft>
                <a:spcPts val="0"/>
              </a:spcAft>
              <a:tabLst>
                <a:tab pos="5671185" algn="l"/>
              </a:tabLst>
            </a:pPr>
            <a:r>
              <a:rPr lang="zh-TW" altLang="zh-TW" sz="2400" dirty="0">
                <a:latin typeface="Times New Roman" panose="02020603050405020304" pitchFamily="18" charset="0"/>
                <a:ea typeface="標楷體" panose="03000509000000000000" pitchFamily="65" charset="-120"/>
              </a:rPr>
              <a:t>參、</a:t>
            </a:r>
            <a:r>
              <a:rPr lang="zh-TW" altLang="en-US" sz="2400" dirty="0">
                <a:latin typeface="Times New Roman" panose="02020603050405020304" pitchFamily="18" charset="0"/>
                <a:ea typeface="標楷體" panose="03000509000000000000" pitchFamily="65" charset="-120"/>
              </a:rPr>
              <a:t>預期效益　　　　　　　　　　　　　　　　　  </a:t>
            </a:r>
            <a:r>
              <a:rPr lang="zh-TW" altLang="zh-TW" sz="2400" dirty="0">
                <a:latin typeface="Times New Roman" panose="02020603050405020304" pitchFamily="18" charset="0"/>
                <a:ea typeface="細明體" panose="02020509000000000000" pitchFamily="49" charset="-120"/>
              </a:rPr>
              <a:t>○○</a:t>
            </a:r>
          </a:p>
          <a:p>
            <a:pPr>
              <a:spcAft>
                <a:spcPts val="0"/>
              </a:spcAft>
            </a:pPr>
            <a:r>
              <a:rPr lang="en-US" altLang="zh-TW" sz="2400" kern="100" dirty="0">
                <a:latin typeface="Times New Roman" panose="02020603050405020304" pitchFamily="18" charset="0"/>
              </a:rPr>
              <a:t> </a:t>
            </a:r>
            <a:endParaRPr lang="zh-TW" altLang="zh-TW" sz="2400" kern="100" dirty="0">
              <a:latin typeface="Times New Roman" panose="02020603050405020304" pitchFamily="18" charset="0"/>
            </a:endParaRPr>
          </a:p>
          <a:p>
            <a:pPr eaLnBrk="0">
              <a:lnSpc>
                <a:spcPts val="1600"/>
              </a:lnSpc>
              <a:spcBef>
                <a:spcPts val="1200"/>
              </a:spcBef>
              <a:spcAft>
                <a:spcPts val="0"/>
              </a:spcAft>
              <a:tabLst>
                <a:tab pos="1160145" algn="l"/>
                <a:tab pos="5655945" algn="l"/>
              </a:tabLst>
            </a:pPr>
            <a:r>
              <a:rPr lang="zh-TW" altLang="zh-TW" sz="2400" dirty="0">
                <a:latin typeface="Times New Roman" panose="02020603050405020304" pitchFamily="18" charset="0"/>
                <a:ea typeface="標楷體" panose="03000509000000000000" pitchFamily="65" charset="-120"/>
              </a:rPr>
              <a:t>肆、經費需求</a:t>
            </a:r>
            <a:r>
              <a:rPr lang="zh-TW" altLang="en-US" sz="2400" dirty="0">
                <a:latin typeface="Times New Roman" panose="02020603050405020304" pitchFamily="18" charset="0"/>
                <a:ea typeface="標楷體" panose="03000509000000000000" pitchFamily="65" charset="-120"/>
              </a:rPr>
              <a:t>                                                                      </a:t>
            </a:r>
            <a:r>
              <a:rPr lang="zh-TW" altLang="zh-TW" sz="2400" dirty="0">
                <a:latin typeface="Times New Roman" panose="02020603050405020304" pitchFamily="18" charset="0"/>
                <a:ea typeface="細明體" panose="02020509000000000000" pitchFamily="49" charset="-120"/>
              </a:rPr>
              <a:t>○○</a:t>
            </a:r>
            <a:endParaRPr lang="en-US" altLang="zh-TW" sz="2400" dirty="0">
              <a:latin typeface="Times New Roman" panose="02020603050405020304" pitchFamily="18" charset="0"/>
              <a:ea typeface="細明體" panose="02020509000000000000" pitchFamily="49" charset="-120"/>
            </a:endParaRPr>
          </a:p>
          <a:p>
            <a:pPr eaLnBrk="0">
              <a:lnSpc>
                <a:spcPts val="1600"/>
              </a:lnSpc>
              <a:spcBef>
                <a:spcPts val="1200"/>
              </a:spcBef>
              <a:spcAft>
                <a:spcPts val="0"/>
              </a:spcAft>
              <a:tabLst>
                <a:tab pos="1160145" algn="l"/>
                <a:tab pos="5655945" algn="l"/>
              </a:tabLst>
            </a:pPr>
            <a:endParaRPr lang="en-US" altLang="zh-TW" sz="2400" dirty="0">
              <a:latin typeface="Times New Roman" panose="02020603050405020304" pitchFamily="18" charset="0"/>
              <a:ea typeface="細明體" panose="02020509000000000000" pitchFamily="49" charset="-120"/>
            </a:endParaRPr>
          </a:p>
          <a:p>
            <a:pPr eaLnBrk="0">
              <a:lnSpc>
                <a:spcPts val="1600"/>
              </a:lnSpc>
              <a:spcBef>
                <a:spcPts val="1200"/>
              </a:spcBef>
              <a:spcAft>
                <a:spcPts val="0"/>
              </a:spcAft>
              <a:tabLst>
                <a:tab pos="1160145" algn="l"/>
                <a:tab pos="5655945" algn="l"/>
              </a:tabLst>
            </a:pPr>
            <a:r>
              <a:rPr lang="zh-TW" altLang="en-US" sz="2400" dirty="0">
                <a:latin typeface="Times New Roman" panose="02020603050405020304" pitchFamily="18" charset="0"/>
                <a:ea typeface="標楷體" panose="03000509000000000000" pitchFamily="65" charset="-120"/>
              </a:rPr>
              <a:t>伍</a:t>
            </a:r>
            <a:r>
              <a:rPr lang="zh-TW" altLang="zh-TW" sz="2400" dirty="0">
                <a:latin typeface="Times New Roman" panose="02020603050405020304" pitchFamily="18" charset="0"/>
                <a:ea typeface="標楷體" panose="03000509000000000000" pitchFamily="65" charset="-120"/>
              </a:rPr>
              <a:t>、附件</a:t>
            </a:r>
            <a:r>
              <a:rPr lang="en-US" altLang="zh-TW" sz="2400" dirty="0">
                <a:latin typeface="標楷體" panose="03000509000000000000" pitchFamily="65" charset="-120"/>
                <a:ea typeface="細明體" panose="02020509000000000000" pitchFamily="49" charset="-120"/>
              </a:rPr>
              <a:t>(</a:t>
            </a:r>
            <a:r>
              <a:rPr lang="zh-TW" altLang="zh-TW" sz="2400" dirty="0">
                <a:latin typeface="Times New Roman" panose="02020603050405020304" pitchFamily="18" charset="0"/>
                <a:ea typeface="標楷體" panose="03000509000000000000" pitchFamily="65" charset="-120"/>
              </a:rPr>
              <a:t>依計畫實際情況檢附，無則免附</a:t>
            </a:r>
            <a:r>
              <a:rPr lang="en-US" altLang="zh-TW" sz="2400" dirty="0">
                <a:latin typeface="Times New Roman" panose="02020603050405020304" pitchFamily="18" charset="0"/>
                <a:ea typeface="標楷體" panose="03000509000000000000" pitchFamily="65" charset="-120"/>
              </a:rPr>
              <a:t>)</a:t>
            </a:r>
            <a:endParaRPr lang="zh-TW" altLang="zh-TW" sz="2400" dirty="0">
              <a:latin typeface="Times New Roman" panose="02020603050405020304" pitchFamily="18" charset="0"/>
              <a:ea typeface="細明體" panose="02020509000000000000" pitchFamily="49" charset="-120"/>
            </a:endParaRPr>
          </a:p>
        </p:txBody>
      </p:sp>
      <p:sp>
        <p:nvSpPr>
          <p:cNvPr id="5" name="矩形 5"/>
          <p:cNvSpPr/>
          <p:nvPr/>
        </p:nvSpPr>
        <p:spPr>
          <a:xfrm>
            <a:off x="8519596" y="0"/>
            <a:ext cx="3672404" cy="1089529"/>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en-US" sz="1800" b="1" i="0" u="none" strike="noStrike" kern="1200" cap="none" spc="0" baseline="0" dirty="0">
                <a:solidFill>
                  <a:srgbClr val="000000"/>
                </a:solidFill>
                <a:uFillTx/>
                <a:latin typeface="Times New Roman"/>
                <a:ea typeface="標楷體"/>
              </a:rPr>
              <a:t>:</a:t>
            </a:r>
          </a:p>
          <a:p>
            <a:pPr marL="0" marR="0" lvl="0" indent="0" algn="l" defTabSz="914400" rtl="0" fontAlgn="auto" hangingPunct="1">
              <a:lnSpc>
                <a:spcPct val="12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報告者原則上以計畫主持人為主。</a:t>
            </a:r>
            <a:endParaRPr lang="en-US" sz="1800" b="1" i="0" u="none" strike="noStrike" kern="1200" cap="none" spc="0" baseline="0" dirty="0">
              <a:solidFill>
                <a:srgbClr val="000000"/>
              </a:solidFill>
              <a:uFillTx/>
              <a:latin typeface="Times New Roman"/>
              <a:ea typeface="標楷體"/>
            </a:endParaRPr>
          </a:p>
          <a:p>
            <a:pPr marL="0" marR="0" lvl="0" indent="0" algn="l" defTabSz="914400" rtl="0" fontAlgn="auto" hangingPunct="1">
              <a:lnSpc>
                <a:spcPct val="12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不可刪減大綱及頁碼。</a:t>
            </a:r>
            <a:endParaRPr lang="en-US" sz="1800" b="1" i="0" u="none" strike="noStrike" kern="1200" cap="none" spc="0" baseline="0" dirty="0">
              <a:solidFill>
                <a:srgbClr val="000000"/>
              </a:solidFill>
              <a:uFillTx/>
              <a:latin typeface="Times New Roman"/>
              <a:ea typeface="標楷體"/>
            </a:endParaRPr>
          </a:p>
        </p:txBody>
      </p:sp>
      <p:sp>
        <p:nvSpPr>
          <p:cNvPr id="6" name="投影片編號版面配置區 5"/>
          <p:cNvSpPr>
            <a:spLocks noGrp="1"/>
          </p:cNvSpPr>
          <p:nvPr>
            <p:ph type="sldNum" sz="quarter" idx="8"/>
          </p:nvPr>
        </p:nvSpPr>
        <p:spPr/>
        <p:txBody>
          <a:bodyPr/>
          <a:lstStyle/>
          <a:p>
            <a:pPr lvl="0"/>
            <a:fld id="{78DB0EE0-3E12-4C9C-A04F-9F0D983138EE}" type="slidenum">
              <a:rPr lang="en-US" altLang="zh-TW" smtClean="0"/>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kern="100" dirty="0">
                <a:latin typeface="Times New Roman" panose="02020603050405020304" pitchFamily="18" charset="0"/>
                <a:ea typeface="標楷體" panose="03000509000000000000" pitchFamily="65" charset="-120"/>
              </a:rPr>
              <a:t>申請書</a:t>
            </a:r>
            <a:r>
              <a:rPr lang="zh-TW" altLang="zh-TW" b="1" kern="100" dirty="0">
                <a:latin typeface="Times New Roman" panose="02020603050405020304" pitchFamily="18" charset="0"/>
                <a:ea typeface="標楷體" panose="03000509000000000000" pitchFamily="65" charset="-120"/>
              </a:rPr>
              <a:t>撰寫說明</a:t>
            </a:r>
            <a:r>
              <a:rPr lang="en-US" altLang="zh-TW" b="1" kern="100" dirty="0">
                <a:latin typeface="Times New Roman" panose="02020603050405020304" pitchFamily="18" charset="0"/>
                <a:ea typeface="標楷體" panose="03000509000000000000" pitchFamily="65" charset="-120"/>
              </a:rPr>
              <a:t>(</a:t>
            </a:r>
            <a:r>
              <a:rPr lang="zh-TW" altLang="en-US" b="1" kern="100" dirty="0">
                <a:latin typeface="Times New Roman" panose="02020603050405020304" pitchFamily="18" charset="0"/>
                <a:ea typeface="標楷體" panose="03000509000000000000" pitchFamily="65" charset="-120"/>
              </a:rPr>
              <a:t>本頁可刪</a:t>
            </a:r>
            <a:r>
              <a:rPr lang="en-US" altLang="zh-TW" b="1" kern="100" dirty="0">
                <a:latin typeface="Times New Roman" panose="02020603050405020304" pitchFamily="18" charset="0"/>
                <a:ea typeface="標楷體" panose="03000509000000000000" pitchFamily="65" charset="-120"/>
              </a:rPr>
              <a:t>)</a:t>
            </a:r>
            <a:endParaRPr lang="zh-TW" altLang="en-US" dirty="0"/>
          </a:p>
        </p:txBody>
      </p:sp>
      <p:sp>
        <p:nvSpPr>
          <p:cNvPr id="3" name="文字版面配置區 2"/>
          <p:cNvSpPr>
            <a:spLocks noGrp="1"/>
          </p:cNvSpPr>
          <p:nvPr>
            <p:ph type="body" idx="1"/>
          </p:nvPr>
        </p:nvSpPr>
        <p:spPr/>
        <p:txBody>
          <a:bodyPr/>
          <a:lstStyle/>
          <a:p>
            <a:pPr lvl="0" algn="just" eaLnBrk="0">
              <a:buClr>
                <a:srgbClr val="000000"/>
              </a:buClr>
              <a:buFont typeface="Times New Roman" panose="02020603050405020304" pitchFamily="18" charset="0"/>
              <a:buAutoNum type="arabicPeriod"/>
              <a:tabLst>
                <a:tab pos="142875" algn="l"/>
              </a:tabLst>
            </a:pPr>
            <a:r>
              <a:rPr lang="zh-TW" altLang="zh-TW" sz="2400" kern="100" dirty="0">
                <a:solidFill>
                  <a:schemeClr val="tx1"/>
                </a:solidFill>
                <a:latin typeface="標楷體" panose="03000509000000000000" pitchFamily="65" charset="-120"/>
                <a:ea typeface="標楷體" panose="03000509000000000000" pitchFamily="65" charset="-120"/>
              </a:rPr>
              <a:t>金額請以</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新</a:t>
            </a:r>
            <a:r>
              <a:rPr lang="zh-TW" altLang="en-US" sz="2400" kern="100" dirty="0">
                <a:solidFill>
                  <a:schemeClr val="tx1"/>
                </a:solidFill>
                <a:latin typeface="標楷體" panose="03000509000000000000" pitchFamily="65" charset="-120"/>
                <a:ea typeface="標楷體" panose="03000509000000000000" pitchFamily="65" charset="-120"/>
              </a:rPr>
              <a:t>臺</a:t>
            </a:r>
            <a:r>
              <a:rPr lang="zh-TW" altLang="zh-TW" sz="2400" kern="100" dirty="0">
                <a:solidFill>
                  <a:schemeClr val="tx1"/>
                </a:solidFill>
                <a:latin typeface="標楷體" panose="03000509000000000000" pitchFamily="65" charset="-120"/>
                <a:ea typeface="標楷體" panose="03000509000000000000" pitchFamily="65" charset="-120"/>
              </a:rPr>
              <a:t>幣</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千元為單位，小數點下四捨五入計算。</a:t>
            </a:r>
            <a:endParaRPr lang="en-US" altLang="zh-TW" sz="2400" kern="100" dirty="0">
              <a:solidFill>
                <a:schemeClr val="tx1"/>
              </a:solidFill>
              <a:latin typeface="標楷體" panose="03000509000000000000" pitchFamily="65" charset="-120"/>
              <a:ea typeface="標楷體" panose="03000509000000000000" pitchFamily="65" charset="-120"/>
            </a:endParaRPr>
          </a:p>
          <a:p>
            <a:pPr lvl="0" algn="just" eaLnBrk="0">
              <a:buClr>
                <a:srgbClr val="000000"/>
              </a:buClr>
              <a:buFont typeface="Times New Roman" panose="02020603050405020304" pitchFamily="18" charset="0"/>
              <a:buAutoNum type="arabicPeriod"/>
              <a:tabLst>
                <a:tab pos="142875" algn="l"/>
              </a:tabLst>
            </a:pPr>
            <a:r>
              <a:rPr lang="zh-TW" altLang="zh-TW" sz="2400" kern="100" dirty="0">
                <a:solidFill>
                  <a:schemeClr val="tx1"/>
                </a:solidFill>
                <a:latin typeface="標楷體" panose="03000509000000000000" pitchFamily="65" charset="-120"/>
                <a:ea typeface="標楷體" panose="03000509000000000000" pitchFamily="65" charset="-120"/>
              </a:rPr>
              <a:t>各項市場調查資料應註明資料來源及資料日期。</a:t>
            </a:r>
            <a:endParaRPr lang="en-US" altLang="zh-TW" sz="2400" kern="100" dirty="0">
              <a:solidFill>
                <a:schemeClr val="tx1"/>
              </a:solidFill>
              <a:latin typeface="標楷體" panose="03000509000000000000" pitchFamily="65" charset="-120"/>
              <a:ea typeface="標楷體" panose="03000509000000000000" pitchFamily="65" charset="-120"/>
            </a:endParaRPr>
          </a:p>
          <a:p>
            <a:pPr lvl="0" algn="just" eaLnBrk="0">
              <a:buClr>
                <a:srgbClr val="000000"/>
              </a:buClr>
              <a:buFont typeface="Times New Roman" panose="02020603050405020304" pitchFamily="18" charset="0"/>
              <a:buAutoNum type="arabicPeriod"/>
              <a:tabLst>
                <a:tab pos="142875" algn="l"/>
              </a:tabLst>
            </a:pPr>
            <a:r>
              <a:rPr lang="zh-TW" altLang="zh-TW" sz="2400" kern="100" dirty="0">
                <a:solidFill>
                  <a:schemeClr val="tx1"/>
                </a:solidFill>
                <a:latin typeface="標楷體" panose="03000509000000000000" pitchFamily="65" charset="-120"/>
                <a:ea typeface="標楷體" panose="03000509000000000000" pitchFamily="65" charset="-120"/>
              </a:rPr>
              <a:t>各項資料應注意前後一致，按實編列或填註。</a:t>
            </a:r>
            <a:endParaRPr lang="en-US" altLang="zh-TW" sz="2400" kern="100" dirty="0">
              <a:solidFill>
                <a:schemeClr val="tx1"/>
              </a:solidFill>
              <a:latin typeface="標楷體" panose="03000509000000000000" pitchFamily="65" charset="-120"/>
              <a:ea typeface="標楷體" panose="03000509000000000000" pitchFamily="65" charset="-120"/>
            </a:endParaRPr>
          </a:p>
          <a:p>
            <a:pPr lvl="0" algn="just" eaLnBrk="0">
              <a:buClr>
                <a:srgbClr val="000000"/>
              </a:buClr>
              <a:buFont typeface="Times New Roman" panose="02020603050405020304" pitchFamily="18" charset="0"/>
              <a:buAutoNum type="arabicPeriod"/>
              <a:tabLst>
                <a:tab pos="142875" algn="l"/>
              </a:tabLst>
            </a:pPr>
            <a:r>
              <a:rPr lang="zh-TW" altLang="zh-TW" sz="2400" kern="100" dirty="0">
                <a:solidFill>
                  <a:schemeClr val="tx1"/>
                </a:solidFill>
                <a:latin typeface="標楷體" panose="03000509000000000000" pitchFamily="65" charset="-120"/>
                <a:ea typeface="標楷體" panose="03000509000000000000" pitchFamily="65" charset="-120"/>
              </a:rPr>
              <a:t>各項</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委託研究</a:t>
            </a:r>
            <a:r>
              <a:rPr lang="zh-TW" altLang="en-US" sz="2400" kern="100" dirty="0">
                <a:solidFill>
                  <a:schemeClr val="tx1"/>
                </a:solidFill>
                <a:latin typeface="標楷體" panose="03000509000000000000" pitchFamily="65" charset="-120"/>
                <a:ea typeface="標楷體" panose="03000509000000000000" pitchFamily="65" charset="-120"/>
              </a:rPr>
              <a:t>或驗證</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en-US" sz="2400" kern="100" dirty="0">
                <a:solidFill>
                  <a:schemeClr val="tx1"/>
                </a:solidFill>
                <a:latin typeface="標楷體" panose="03000509000000000000" pitchFamily="65" charset="-120"/>
                <a:ea typeface="標楷體" panose="03000509000000000000" pitchFamily="65" charset="-120"/>
              </a:rPr>
              <a:t>或</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en-US" sz="2400" kern="100" dirty="0">
                <a:solidFill>
                  <a:schemeClr val="tx1"/>
                </a:solidFill>
                <a:latin typeface="標楷體" panose="03000509000000000000" pitchFamily="65" charset="-120"/>
                <a:ea typeface="標楷體" panose="03000509000000000000" pitchFamily="65" charset="-120"/>
              </a:rPr>
              <a:t>無形資產引進</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計畫均應將明確對象註明，並附契約書、協議書或專利證書</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如為外文請附中譯本</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等相關必要資料影本，如尚未完成簽約，須附雙方簽署之合作意願書</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備忘錄</a:t>
            </a:r>
            <a:r>
              <a:rPr lang="en-US" altLang="zh-TW" sz="2400" kern="100" dirty="0">
                <a:solidFill>
                  <a:schemeClr val="tx1"/>
                </a:solidFill>
                <a:latin typeface="標楷體" panose="03000509000000000000" pitchFamily="65" charset="-120"/>
                <a:ea typeface="標楷體" panose="03000509000000000000" pitchFamily="65" charset="-120"/>
              </a:rPr>
              <a:t>)</a:t>
            </a:r>
            <a:r>
              <a:rPr lang="zh-TW" altLang="zh-TW" sz="2400" kern="100" dirty="0">
                <a:solidFill>
                  <a:schemeClr val="tx1"/>
                </a:solidFill>
                <a:latin typeface="標楷體" panose="03000509000000000000" pitchFamily="65" charset="-120"/>
                <a:ea typeface="標楷體" panose="03000509000000000000" pitchFamily="65" charset="-120"/>
              </a:rPr>
              <a:t>。</a:t>
            </a:r>
            <a:endParaRPr lang="en-US" altLang="zh-TW" sz="2400" kern="100" dirty="0">
              <a:solidFill>
                <a:schemeClr val="tx1"/>
              </a:solidFill>
              <a:latin typeface="標楷體" panose="03000509000000000000" pitchFamily="65" charset="-120"/>
              <a:ea typeface="標楷體" panose="03000509000000000000" pitchFamily="65" charset="-120"/>
            </a:endParaRPr>
          </a:p>
          <a:p>
            <a:pPr lvl="0" algn="just" eaLnBrk="0">
              <a:buClr>
                <a:srgbClr val="000000"/>
              </a:buClr>
              <a:buFont typeface="Times New Roman" panose="02020603050405020304" pitchFamily="18" charset="0"/>
              <a:buAutoNum type="arabicPeriod"/>
              <a:tabLst>
                <a:tab pos="142875" algn="l"/>
              </a:tabLst>
            </a:pPr>
            <a:r>
              <a:rPr lang="zh-TW" altLang="en-US" sz="2400" kern="100" dirty="0">
                <a:solidFill>
                  <a:schemeClr val="tx1"/>
                </a:solidFill>
                <a:latin typeface="標楷體" panose="03000509000000000000" pitchFamily="65" charset="-120"/>
                <a:ea typeface="標楷體" panose="03000509000000000000" pitchFamily="65" charset="-120"/>
              </a:rPr>
              <a:t>每個項目下的括弧說明皆可刪除，但不可刪除項目，如無須填寫請填無。</a:t>
            </a:r>
            <a:endParaRPr lang="en-US" altLang="zh-TW" sz="2400" kern="100" dirty="0">
              <a:solidFill>
                <a:schemeClr val="tx1"/>
              </a:solidFill>
              <a:latin typeface="標楷體" panose="03000509000000000000" pitchFamily="65" charset="-120"/>
              <a:ea typeface="標楷體" panose="03000509000000000000" pitchFamily="65" charset="-120"/>
            </a:endParaRPr>
          </a:p>
          <a:p>
            <a:pPr lvl="0" algn="just" eaLnBrk="0">
              <a:buClr>
                <a:srgbClr val="000000"/>
              </a:buClr>
              <a:buFont typeface="Times New Roman" panose="02020603050405020304" pitchFamily="18" charset="0"/>
              <a:buAutoNum type="arabicPeriod"/>
              <a:tabLst>
                <a:tab pos="142875" algn="l"/>
              </a:tabLst>
            </a:pPr>
            <a:r>
              <a:rPr lang="zh-TW" altLang="en-US" sz="2400" kern="100" dirty="0">
                <a:solidFill>
                  <a:schemeClr val="tx1"/>
                </a:solidFill>
                <a:latin typeface="標楷體" panose="03000509000000000000" pitchFamily="65" charset="-120"/>
                <a:ea typeface="標楷體" panose="03000509000000000000" pitchFamily="65" charset="-120"/>
              </a:rPr>
              <a:t>每頁黃色提醒文字框可刪除。</a:t>
            </a:r>
            <a:endParaRPr lang="zh-TW" altLang="zh-TW" sz="2400" kern="100" dirty="0">
              <a:solidFill>
                <a:schemeClr val="tx1"/>
              </a:solidFill>
              <a:latin typeface="標楷體" panose="03000509000000000000" pitchFamily="65" charset="-120"/>
              <a:ea typeface="標楷體" panose="03000509000000000000" pitchFamily="65" charset="-120"/>
            </a:endParaRPr>
          </a:p>
          <a:p>
            <a:endParaRPr lang="zh-TW" altLang="en-US" sz="24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8"/>
          </p:nvPr>
        </p:nvSpPr>
        <p:spPr/>
        <p:txBody>
          <a:bodyPr/>
          <a:lstStyle/>
          <a:p>
            <a:pPr lvl="0"/>
            <a:fld id="{78DB0EE0-3E12-4C9C-A04F-9F0D983138EE}" type="slidenum">
              <a:rPr lang="en-US" altLang="zh-TW" smtClean="0"/>
              <a:t>3</a:t>
            </a:fld>
            <a:endParaRPr lang="zh-TW" altLang="en-US"/>
          </a:p>
        </p:txBody>
      </p:sp>
    </p:spTree>
    <p:extLst>
      <p:ext uri="{BB962C8B-B14F-4D97-AF65-F5344CB8AC3E}">
        <p14:creationId xmlns:p14="http://schemas.microsoft.com/office/powerpoint/2010/main" val="1943908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5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ltLang="en-US" sz="4000" b="1" dirty="0">
                <a:latin typeface="Times New Roman"/>
                <a:ea typeface="標楷體"/>
              </a:rPr>
              <a:t>壹</a:t>
            </a:r>
            <a:r>
              <a:rPr lang="zh-TW" sz="4000" b="1" dirty="0">
                <a:latin typeface="Times New Roman"/>
                <a:ea typeface="標楷體"/>
              </a:rPr>
              <a:t>、公司概況</a:t>
            </a:r>
          </a:p>
        </p:txBody>
      </p:sp>
      <p:sp>
        <p:nvSpPr>
          <p:cNvPr id="3" name="文字版面配置區 2"/>
          <p:cNvSpPr txBox="1">
            <a:spLocks noGrp="1"/>
          </p:cNvSpPr>
          <p:nvPr>
            <p:ph type="body" idx="1"/>
          </p:nvPr>
        </p:nvSpPr>
        <p:spPr/>
        <p:txBody>
          <a:bodyPr/>
          <a:lstStyle/>
          <a:p>
            <a:pPr marL="0" lvl="1" indent="0" algn="just">
              <a:buNone/>
            </a:pPr>
            <a:r>
              <a:rPr lang="zh-TW" altLang="en-US" sz="2400" dirty="0">
                <a:solidFill>
                  <a:schemeClr val="tx1"/>
                </a:solidFill>
                <a:latin typeface="Times New Roman"/>
              </a:rPr>
              <a:t>一、公司簡介</a:t>
            </a:r>
            <a:endParaRPr lang="en-US" altLang="zh-TW" sz="2400" dirty="0">
              <a:solidFill>
                <a:schemeClr val="tx1"/>
              </a:solidFill>
              <a:latin typeface="Times New Roman"/>
            </a:endParaRPr>
          </a:p>
          <a:p>
            <a:pPr marL="0" lvl="1" indent="0" algn="just">
              <a:buNone/>
            </a:pPr>
            <a:r>
              <a:rPr lang="en-US" altLang="zh-TW" sz="1800" dirty="0">
                <a:latin typeface="Times New Roman"/>
              </a:rPr>
              <a:t>(</a:t>
            </a:r>
            <a:r>
              <a:rPr lang="zh-TW" altLang="en-US" sz="1800" dirty="0">
                <a:latin typeface="Times New Roman"/>
              </a:rPr>
              <a:t>公司發展歷程概要、主要業務、廠房或營業場所優勢、未來發展方向等展現公司優勢，具備升級轉型的能力</a:t>
            </a:r>
            <a:r>
              <a:rPr lang="en-US" altLang="zh-TW" sz="1800" dirty="0">
                <a:latin typeface="Times New Roman"/>
              </a:rPr>
              <a:t>)</a:t>
            </a:r>
            <a:endParaRPr lang="en-US" altLang="zh-TW" sz="2400" dirty="0">
              <a:latin typeface="Times New Roman"/>
              <a:ea typeface="標楷體"/>
            </a:endParaRPr>
          </a:p>
          <a:p>
            <a:pPr marL="0" lvl="1" indent="0" algn="just">
              <a:buNone/>
            </a:pPr>
            <a:endParaRPr lang="en-US" sz="2400" dirty="0">
              <a:latin typeface="Times New Roman"/>
              <a:ea typeface="標楷體"/>
            </a:endParaRPr>
          </a:p>
          <a:p>
            <a:pPr marL="0" lvl="1" indent="0" algn="just">
              <a:buNone/>
            </a:pPr>
            <a:endParaRPr lang="en-US" sz="2400" dirty="0">
              <a:latin typeface="Times New Roman"/>
              <a:ea typeface="標楷體"/>
            </a:endParaRPr>
          </a:p>
          <a:p>
            <a:pPr marL="0" lvl="1" indent="0" algn="just">
              <a:buNone/>
            </a:pPr>
            <a:endParaRPr lang="en-US" sz="2400" dirty="0">
              <a:latin typeface="Times New Roman"/>
              <a:ea typeface="標楷體"/>
            </a:endParaRPr>
          </a:p>
          <a:p>
            <a:pPr marL="0" lvl="1" indent="0" algn="just">
              <a:buNone/>
            </a:pPr>
            <a:endParaRPr lang="en-US" altLang="zh-TW" sz="2400" dirty="0">
              <a:latin typeface="Times New Roman"/>
              <a:ea typeface="標楷體"/>
            </a:endParaRPr>
          </a:p>
          <a:p>
            <a:pPr marL="0" lvl="1" indent="0" algn="just">
              <a:buNone/>
            </a:pPr>
            <a:endParaRPr lang="en-US" altLang="zh-TW" sz="2400" dirty="0">
              <a:latin typeface="Times New Roman"/>
              <a:ea typeface="標楷體"/>
            </a:endParaRPr>
          </a:p>
          <a:p>
            <a:pPr marL="0" lvl="1" indent="0" algn="just">
              <a:buNone/>
            </a:pPr>
            <a:endParaRPr lang="zh-TW" sz="2000" dirty="0">
              <a:latin typeface="Times New Roman"/>
              <a:ea typeface="標楷體"/>
            </a:endParaRPr>
          </a:p>
        </p:txBody>
      </p:sp>
      <p:sp>
        <p:nvSpPr>
          <p:cNvPr id="11" name="投影片編號版面配置區 10"/>
          <p:cNvSpPr>
            <a:spLocks noGrp="1"/>
          </p:cNvSpPr>
          <p:nvPr>
            <p:ph type="sldNum" sz="quarter" idx="8"/>
          </p:nvPr>
        </p:nvSpPr>
        <p:spPr/>
        <p:txBody>
          <a:bodyPr/>
          <a:lstStyle/>
          <a:p>
            <a:pPr lvl="0"/>
            <a:fld id="{78DB0EE0-3E12-4C9C-A04F-9F0D983138EE}" type="slidenum">
              <a:rPr lang="en-US" altLang="zh-TW" smtClean="0"/>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latin typeface="Times New Roman"/>
              </a:rPr>
              <a:t>壹</a:t>
            </a:r>
            <a:r>
              <a:rPr lang="zh-TW" altLang="zh-TW" b="1" dirty="0">
                <a:latin typeface="Times New Roman"/>
              </a:rPr>
              <a:t>、公司概況</a:t>
            </a:r>
            <a:endParaRPr lang="zh-TW" altLang="en-US" dirty="0"/>
          </a:p>
        </p:txBody>
      </p:sp>
      <p:sp>
        <p:nvSpPr>
          <p:cNvPr id="3" name="文字版面配置區 2"/>
          <p:cNvSpPr>
            <a:spLocks noGrp="1"/>
          </p:cNvSpPr>
          <p:nvPr>
            <p:ph type="body" idx="1"/>
          </p:nvPr>
        </p:nvSpPr>
        <p:spPr/>
        <p:txBody>
          <a:bodyPr/>
          <a:lstStyle/>
          <a:p>
            <a:pPr marL="0" indent="0">
              <a:buNone/>
            </a:pPr>
            <a:r>
              <a:rPr lang="zh-TW" altLang="en-US" sz="2400" dirty="0">
                <a:solidFill>
                  <a:schemeClr val="tx1"/>
                </a:solidFill>
                <a:latin typeface="Times New Roman"/>
              </a:rPr>
              <a:t>二、</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計畫主持人資歷說明</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a:buNone/>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a:buNone/>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a:buNone/>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a:buNone/>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a:buNone/>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a:buNone/>
            </a:pPr>
            <a:r>
              <a:rPr lang="zh-TW" altLang="en-US" sz="2400" dirty="0">
                <a:solidFill>
                  <a:schemeClr val="tx1"/>
                </a:solidFill>
                <a:cs typeface="Times New Roman" panose="02020603050405020304" pitchFamily="18" charset="0"/>
              </a:rPr>
              <a:t>三、</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計畫人力統計</a:t>
            </a: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不含兼職顧問</a:t>
            </a: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endParaRPr lang="zh-TW" altLang="en-US" sz="2400" dirty="0">
              <a:solidFill>
                <a:schemeClr val="tx1"/>
              </a:solidFill>
            </a:endParaRPr>
          </a:p>
        </p:txBody>
      </p:sp>
      <p:sp>
        <p:nvSpPr>
          <p:cNvPr id="4" name="投影片編號版面配置區 3"/>
          <p:cNvSpPr>
            <a:spLocks noGrp="1"/>
          </p:cNvSpPr>
          <p:nvPr>
            <p:ph type="sldNum" sz="quarter" idx="8"/>
          </p:nvPr>
        </p:nvSpPr>
        <p:spPr/>
        <p:txBody>
          <a:bodyPr/>
          <a:lstStyle/>
          <a:p>
            <a:pPr lvl="0"/>
            <a:fld id="{78DB0EE0-3E12-4C9C-A04F-9F0D983138EE}" type="slidenum">
              <a:rPr lang="en-US" altLang="zh-TW" smtClean="0"/>
              <a:t>5</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80628603"/>
              </p:ext>
            </p:extLst>
          </p:nvPr>
        </p:nvGraphicFramePr>
        <p:xfrm>
          <a:off x="629359" y="4771918"/>
          <a:ext cx="10860508" cy="1127233"/>
        </p:xfrm>
        <a:graphic>
          <a:graphicData uri="http://schemas.openxmlformats.org/drawingml/2006/table">
            <a:tbl>
              <a:tblPr>
                <a:tableStyleId>{5C22544A-7EE6-4342-B048-85BDC9FD1C3A}</a:tableStyleId>
              </a:tblPr>
              <a:tblGrid>
                <a:gridCol w="1043930">
                  <a:extLst>
                    <a:ext uri="{9D8B030D-6E8A-4147-A177-3AD203B41FA5}">
                      <a16:colId xmlns:a16="http://schemas.microsoft.com/office/drawing/2014/main" val="2611987992"/>
                    </a:ext>
                  </a:extLst>
                </a:gridCol>
                <a:gridCol w="1043930">
                  <a:extLst>
                    <a:ext uri="{9D8B030D-6E8A-4147-A177-3AD203B41FA5}">
                      <a16:colId xmlns:a16="http://schemas.microsoft.com/office/drawing/2014/main" val="1069192255"/>
                    </a:ext>
                  </a:extLst>
                </a:gridCol>
                <a:gridCol w="1155281">
                  <a:extLst>
                    <a:ext uri="{9D8B030D-6E8A-4147-A177-3AD203B41FA5}">
                      <a16:colId xmlns:a16="http://schemas.microsoft.com/office/drawing/2014/main" val="507090836"/>
                    </a:ext>
                  </a:extLst>
                </a:gridCol>
                <a:gridCol w="1085686">
                  <a:extLst>
                    <a:ext uri="{9D8B030D-6E8A-4147-A177-3AD203B41FA5}">
                      <a16:colId xmlns:a16="http://schemas.microsoft.com/office/drawing/2014/main" val="2210932718"/>
                    </a:ext>
                  </a:extLst>
                </a:gridCol>
                <a:gridCol w="2366238">
                  <a:extLst>
                    <a:ext uri="{9D8B030D-6E8A-4147-A177-3AD203B41FA5}">
                      <a16:colId xmlns:a16="http://schemas.microsoft.com/office/drawing/2014/main" val="3745994455"/>
                    </a:ext>
                  </a:extLst>
                </a:gridCol>
                <a:gridCol w="1169200">
                  <a:extLst>
                    <a:ext uri="{9D8B030D-6E8A-4147-A177-3AD203B41FA5}">
                      <a16:colId xmlns:a16="http://schemas.microsoft.com/office/drawing/2014/main" val="3187030931"/>
                    </a:ext>
                  </a:extLst>
                </a:gridCol>
                <a:gridCol w="1197039">
                  <a:extLst>
                    <a:ext uri="{9D8B030D-6E8A-4147-A177-3AD203B41FA5}">
                      <a16:colId xmlns:a16="http://schemas.microsoft.com/office/drawing/2014/main" val="735941500"/>
                    </a:ext>
                  </a:extLst>
                </a:gridCol>
                <a:gridCol w="1799204">
                  <a:extLst>
                    <a:ext uri="{9D8B030D-6E8A-4147-A177-3AD203B41FA5}">
                      <a16:colId xmlns:a16="http://schemas.microsoft.com/office/drawing/2014/main" val="1987452810"/>
                    </a:ext>
                  </a:extLst>
                </a:gridCol>
              </a:tblGrid>
              <a:tr h="327344">
                <a:tc rowSpan="2">
                  <a:txBody>
                    <a:bodyPr/>
                    <a:lstStyle/>
                    <a:p>
                      <a:pPr algn="ctr" eaLnBrk="0">
                        <a:lnSpc>
                          <a:spcPts val="1200"/>
                        </a:lnSpc>
                        <a:spcAft>
                          <a:spcPts val="0"/>
                        </a:spcAft>
                      </a:pPr>
                      <a:r>
                        <a:rPr lang="zh-TW" altLang="zh-TW" sz="1800" b="0" kern="100" dirty="0">
                          <a:effectLst/>
                          <a:latin typeface="標楷體" panose="03000509000000000000" pitchFamily="65" charset="-120"/>
                          <a:ea typeface="標楷體" panose="03000509000000000000" pitchFamily="65" charset="-120"/>
                        </a:rPr>
                        <a:t>計畫人力</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學歷</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性別</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rowSpan="2">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待聘人數</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0340848"/>
                  </a:ext>
                </a:extLst>
              </a:tr>
              <a:tr h="407504">
                <a:tc vMerge="1">
                  <a:txBody>
                    <a:bodyPr/>
                    <a:lstStyle/>
                    <a:p>
                      <a:pPr algn="ctr" eaLnBrk="0">
                        <a:lnSpc>
                          <a:spcPts val="1200"/>
                        </a:lnSpc>
                        <a:spcAft>
                          <a:spcPts val="0"/>
                        </a:spcAft>
                      </a:pPr>
                      <a:endParaRPr lang="zh-TW" sz="1800" b="1"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博士</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碩士</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學士</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專科</a:t>
                      </a:r>
                      <a:r>
                        <a:rPr lang="en-US" sz="1800" b="0" kern="100" dirty="0">
                          <a:effectLst/>
                          <a:latin typeface="標楷體" panose="03000509000000000000" pitchFamily="65" charset="-120"/>
                          <a:ea typeface="標楷體" panose="03000509000000000000" pitchFamily="65" charset="-120"/>
                        </a:rPr>
                        <a:t>(</a:t>
                      </a:r>
                      <a:r>
                        <a:rPr lang="zh-TW" sz="1800" b="0" kern="100" dirty="0">
                          <a:effectLst/>
                          <a:latin typeface="標楷體" panose="03000509000000000000" pitchFamily="65" charset="-120"/>
                          <a:ea typeface="標楷體" panose="03000509000000000000" pitchFamily="65" charset="-120"/>
                        </a:rPr>
                        <a:t>含</a:t>
                      </a:r>
                      <a:r>
                        <a:rPr lang="en-US" sz="1800" b="0" kern="100" dirty="0">
                          <a:effectLst/>
                          <a:latin typeface="標楷體" panose="03000509000000000000" pitchFamily="65" charset="-120"/>
                          <a:ea typeface="標楷體" panose="03000509000000000000" pitchFamily="65" charset="-120"/>
                        </a:rPr>
                        <a:t>)</a:t>
                      </a:r>
                      <a:r>
                        <a:rPr lang="zh-TW" sz="1800" b="0" kern="100" dirty="0">
                          <a:effectLst/>
                          <a:latin typeface="標楷體" panose="03000509000000000000" pitchFamily="65" charset="-120"/>
                          <a:ea typeface="標楷體" panose="03000509000000000000" pitchFamily="65" charset="-120"/>
                        </a:rPr>
                        <a:t>以下</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男性</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lnSpc>
                          <a:spcPts val="1200"/>
                        </a:lnSpc>
                        <a:spcAft>
                          <a:spcPts val="0"/>
                        </a:spcAft>
                      </a:pPr>
                      <a:r>
                        <a:rPr lang="zh-TW" sz="1800" b="0" kern="100" dirty="0">
                          <a:effectLst/>
                          <a:latin typeface="標楷體" panose="03000509000000000000" pitchFamily="65" charset="-120"/>
                          <a:ea typeface="標楷體" panose="03000509000000000000" pitchFamily="65" charset="-120"/>
                        </a:rPr>
                        <a:t>女性</a:t>
                      </a: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1129110193"/>
                  </a:ext>
                </a:extLst>
              </a:tr>
              <a:tr h="392385">
                <a:tc>
                  <a:txBody>
                    <a:bodyPr/>
                    <a:lstStyle/>
                    <a:p>
                      <a:pPr algn="ctr" eaLnBrk="0">
                        <a:spcAft>
                          <a:spcPts val="0"/>
                        </a:spcAft>
                      </a:pPr>
                      <a:r>
                        <a:rPr lang="zh-TW" altLang="en-US" sz="1800" b="0" kern="100" dirty="0">
                          <a:effectLst/>
                          <a:latin typeface="標楷體" panose="03000509000000000000" pitchFamily="65" charset="-120"/>
                          <a:ea typeface="標楷體" panose="03000509000000000000" pitchFamily="65" charset="-120"/>
                        </a:rPr>
                        <a:t>人數</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spcAft>
                          <a:spcPts val="0"/>
                        </a:spcAft>
                      </a:pPr>
                      <a:r>
                        <a:rPr lang="en-US" sz="1800" b="0" kern="100" dirty="0">
                          <a:effectLst/>
                          <a:latin typeface="標楷體" panose="03000509000000000000" pitchFamily="65" charset="-120"/>
                          <a:ea typeface="標楷體" panose="03000509000000000000" pitchFamily="65" charset="-120"/>
                        </a:rPr>
                        <a:t> </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spcAft>
                          <a:spcPts val="0"/>
                        </a:spcAft>
                      </a:pPr>
                      <a:r>
                        <a:rPr lang="en-US" sz="1800" b="0" kern="100" dirty="0">
                          <a:effectLst/>
                          <a:latin typeface="標楷體" panose="03000509000000000000" pitchFamily="65" charset="-120"/>
                          <a:ea typeface="標楷體" panose="03000509000000000000" pitchFamily="65" charset="-120"/>
                        </a:rPr>
                        <a:t> </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spcAft>
                          <a:spcPts val="0"/>
                        </a:spcAft>
                      </a:pPr>
                      <a:r>
                        <a:rPr lang="en-US" sz="1800" b="0" kern="100">
                          <a:effectLst/>
                          <a:latin typeface="標楷體" panose="03000509000000000000" pitchFamily="65" charset="-120"/>
                          <a:ea typeface="標楷體" panose="03000509000000000000" pitchFamily="65" charset="-120"/>
                        </a:rPr>
                        <a:t> </a:t>
                      </a:r>
                      <a:endParaRPr lang="zh-TW" sz="1800" b="0" kern="10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spcAft>
                          <a:spcPts val="0"/>
                        </a:spcAft>
                      </a:pPr>
                      <a:r>
                        <a:rPr lang="en-US" sz="1800" b="0" kern="100" dirty="0">
                          <a:effectLst/>
                          <a:latin typeface="標楷體" panose="03000509000000000000" pitchFamily="65" charset="-120"/>
                          <a:ea typeface="標楷體" panose="03000509000000000000" pitchFamily="65" charset="-120"/>
                        </a:rPr>
                        <a:t> </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spcAft>
                          <a:spcPts val="0"/>
                        </a:spcAft>
                      </a:pPr>
                      <a:r>
                        <a:rPr lang="en-US" sz="1800" b="0" kern="100" dirty="0">
                          <a:effectLst/>
                          <a:latin typeface="標楷體" panose="03000509000000000000" pitchFamily="65" charset="-120"/>
                          <a:ea typeface="標楷體" panose="03000509000000000000" pitchFamily="65" charset="-120"/>
                        </a:rPr>
                        <a:t> </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spcAft>
                          <a:spcPts val="0"/>
                        </a:spcAft>
                      </a:pPr>
                      <a:r>
                        <a:rPr lang="en-US" sz="1800" b="0" kern="100" dirty="0">
                          <a:effectLst/>
                          <a:latin typeface="標楷體" panose="03000509000000000000" pitchFamily="65" charset="-120"/>
                          <a:ea typeface="標楷體" panose="03000509000000000000" pitchFamily="65" charset="-120"/>
                        </a:rPr>
                        <a:t> </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eaLnBrk="0">
                        <a:spcAft>
                          <a:spcPts val="0"/>
                        </a:spcAft>
                      </a:pPr>
                      <a:r>
                        <a:rPr lang="en-US" sz="1800" b="0" kern="100" dirty="0">
                          <a:effectLst/>
                          <a:latin typeface="標楷體" panose="03000509000000000000" pitchFamily="65" charset="-120"/>
                          <a:ea typeface="標楷體" panose="03000509000000000000" pitchFamily="65" charset="-120"/>
                        </a:rPr>
                        <a:t> </a:t>
                      </a:r>
                      <a:endParaRPr lang="zh-TW" sz="1800" b="0" kern="100" dirty="0">
                        <a:effectLst/>
                        <a:latin typeface="標楷體" panose="03000509000000000000" pitchFamily="65" charset="-120"/>
                        <a:ea typeface="標楷體" panose="03000509000000000000" pitchFamily="65" charset="-12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8284781"/>
                  </a:ext>
                </a:extLst>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506485083"/>
              </p:ext>
            </p:extLst>
          </p:nvPr>
        </p:nvGraphicFramePr>
        <p:xfrm>
          <a:off x="629359" y="1879101"/>
          <a:ext cx="10860508" cy="2203880"/>
        </p:xfrm>
        <a:graphic>
          <a:graphicData uri="http://schemas.openxmlformats.org/drawingml/2006/table">
            <a:tbl>
              <a:tblPr>
                <a:tableStyleId>{5C22544A-7EE6-4342-B048-85BDC9FD1C3A}</a:tableStyleId>
              </a:tblPr>
              <a:tblGrid>
                <a:gridCol w="1404339">
                  <a:extLst>
                    <a:ext uri="{9D8B030D-6E8A-4147-A177-3AD203B41FA5}">
                      <a16:colId xmlns:a16="http://schemas.microsoft.com/office/drawing/2014/main" val="3343800857"/>
                    </a:ext>
                  </a:extLst>
                </a:gridCol>
                <a:gridCol w="1981725">
                  <a:extLst>
                    <a:ext uri="{9D8B030D-6E8A-4147-A177-3AD203B41FA5}">
                      <a16:colId xmlns:a16="http://schemas.microsoft.com/office/drawing/2014/main" val="1458609633"/>
                    </a:ext>
                  </a:extLst>
                </a:gridCol>
                <a:gridCol w="765070">
                  <a:extLst>
                    <a:ext uri="{9D8B030D-6E8A-4147-A177-3AD203B41FA5}">
                      <a16:colId xmlns:a16="http://schemas.microsoft.com/office/drawing/2014/main" val="614335991"/>
                    </a:ext>
                  </a:extLst>
                </a:gridCol>
                <a:gridCol w="1689697">
                  <a:extLst>
                    <a:ext uri="{9D8B030D-6E8A-4147-A177-3AD203B41FA5}">
                      <a16:colId xmlns:a16="http://schemas.microsoft.com/office/drawing/2014/main" val="4220761182"/>
                    </a:ext>
                  </a:extLst>
                </a:gridCol>
                <a:gridCol w="1558221">
                  <a:extLst>
                    <a:ext uri="{9D8B030D-6E8A-4147-A177-3AD203B41FA5}">
                      <a16:colId xmlns:a16="http://schemas.microsoft.com/office/drawing/2014/main" val="1816812899"/>
                    </a:ext>
                  </a:extLst>
                </a:gridCol>
                <a:gridCol w="3461456">
                  <a:extLst>
                    <a:ext uri="{9D8B030D-6E8A-4147-A177-3AD203B41FA5}">
                      <a16:colId xmlns:a16="http://schemas.microsoft.com/office/drawing/2014/main" val="773093304"/>
                    </a:ext>
                  </a:extLst>
                </a:gridCol>
              </a:tblGrid>
              <a:tr h="440776">
                <a:tc>
                  <a:txBody>
                    <a:bodyPr/>
                    <a:lstStyle/>
                    <a:p>
                      <a:pPr algn="ctr">
                        <a:lnSpc>
                          <a:spcPct val="100000"/>
                        </a:lnSpc>
                        <a:spcAft>
                          <a:spcPts val="0"/>
                        </a:spcAft>
                      </a:pPr>
                      <a:r>
                        <a:rPr lang="zh-TW" sz="1800" kern="100" dirty="0">
                          <a:effectLst/>
                          <a:latin typeface="標楷體" panose="03000509000000000000" pitchFamily="65" charset="-120"/>
                          <a:ea typeface="標楷體" panose="03000509000000000000" pitchFamily="65" charset="-120"/>
                        </a:rPr>
                        <a:t>姓名</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zh-TW" sz="1800" kern="100">
                          <a:effectLst/>
                          <a:latin typeface="標楷體" panose="03000509000000000000" pitchFamily="65" charset="-120"/>
                          <a:ea typeface="標楷體" panose="03000509000000000000" pitchFamily="65" charset="-120"/>
                        </a:rPr>
                        <a:t>性別</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spcAft>
                          <a:spcPts val="0"/>
                        </a:spcAft>
                      </a:pPr>
                      <a:r>
                        <a:rPr lang="en-US" sz="1800" kern="100">
                          <a:effectLst/>
                          <a:latin typeface="標楷體" panose="03000509000000000000" pitchFamily="65" charset="-120"/>
                          <a:ea typeface="標楷體" panose="03000509000000000000" pitchFamily="65" charset="-120"/>
                        </a:rPr>
                        <a:t>□ </a:t>
                      </a:r>
                      <a:r>
                        <a:rPr lang="zh-TW" sz="1800" kern="100">
                          <a:effectLst/>
                          <a:latin typeface="標楷體" panose="03000509000000000000" pitchFamily="65" charset="-120"/>
                          <a:ea typeface="標楷體" panose="03000509000000000000" pitchFamily="65" charset="-120"/>
                        </a:rPr>
                        <a:t>男 </a:t>
                      </a:r>
                      <a:r>
                        <a:rPr lang="en-US" sz="1800" kern="100">
                          <a:effectLst/>
                          <a:latin typeface="標楷體" panose="03000509000000000000" pitchFamily="65" charset="-120"/>
                          <a:ea typeface="標楷體" panose="03000509000000000000" pitchFamily="65" charset="-120"/>
                        </a:rPr>
                        <a:t>□ </a:t>
                      </a:r>
                      <a:r>
                        <a:rPr lang="zh-TW" sz="1800" kern="100">
                          <a:effectLst/>
                          <a:latin typeface="標楷體" panose="03000509000000000000" pitchFamily="65" charset="-120"/>
                          <a:ea typeface="標楷體" panose="03000509000000000000" pitchFamily="65" charset="-120"/>
                        </a:rPr>
                        <a:t>女</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zh-TW" sz="1800" kern="100" dirty="0">
                          <a:effectLst/>
                          <a:latin typeface="標楷體" panose="03000509000000000000" pitchFamily="65" charset="-120"/>
                          <a:ea typeface="標楷體" panose="03000509000000000000" pitchFamily="65" charset="-120"/>
                        </a:rPr>
                        <a:t>身份證字號</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00000"/>
                        </a:lnSpc>
                        <a:spcAft>
                          <a:spcPts val="0"/>
                        </a:spcAft>
                      </a:pPr>
                      <a:r>
                        <a:rPr lang="en-US" sz="1800" kern="100">
                          <a:effectLst/>
                          <a:latin typeface="標楷體" panose="03000509000000000000" pitchFamily="65" charset="-120"/>
                          <a:ea typeface="標楷體" panose="03000509000000000000" pitchFamily="65" charset="-120"/>
                        </a:rPr>
                        <a:t> </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5973694"/>
                  </a:ext>
                </a:extLst>
              </a:tr>
              <a:tr h="440776">
                <a:tc rowSpan="2">
                  <a:txBody>
                    <a:bodyPr/>
                    <a:lstStyle/>
                    <a:p>
                      <a:pPr algn="just">
                        <a:lnSpc>
                          <a:spcPct val="100000"/>
                        </a:lnSpc>
                        <a:spcAft>
                          <a:spcPts val="0"/>
                        </a:spcAft>
                      </a:pPr>
                      <a:r>
                        <a:rPr lang="zh-TW" sz="1800" kern="100" dirty="0">
                          <a:effectLst/>
                          <a:latin typeface="標楷體" panose="03000509000000000000" pitchFamily="65" charset="-120"/>
                          <a:ea typeface="標楷體" panose="03000509000000000000" pitchFamily="65" charset="-120"/>
                        </a:rPr>
                        <a:t>學歷</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lnSpc>
                          <a:spcPct val="100000"/>
                        </a:lnSpc>
                        <a:spcAft>
                          <a:spcPts val="0"/>
                        </a:spcAft>
                      </a:pPr>
                      <a:r>
                        <a:rPr lang="zh-TW" sz="1800" kern="100" dirty="0">
                          <a:effectLst/>
                          <a:latin typeface="標楷體" panose="03000509000000000000" pitchFamily="65" charset="-120"/>
                          <a:ea typeface="標楷體" panose="03000509000000000000" pitchFamily="65" charset="-120"/>
                        </a:rPr>
                        <a:t>學校</a:t>
                      </a:r>
                      <a:r>
                        <a:rPr lang="en-US" sz="1800" kern="100" dirty="0">
                          <a:effectLst/>
                          <a:latin typeface="標楷體" panose="03000509000000000000" pitchFamily="65" charset="-120"/>
                          <a:ea typeface="標楷體" panose="03000509000000000000" pitchFamily="65" charset="-120"/>
                        </a:rPr>
                        <a:t>(</a:t>
                      </a:r>
                      <a:r>
                        <a:rPr lang="zh-TW" sz="1800" kern="100" dirty="0">
                          <a:effectLst/>
                          <a:latin typeface="標楷體" panose="03000509000000000000" pitchFamily="65" charset="-120"/>
                          <a:ea typeface="標楷體" panose="03000509000000000000" pitchFamily="65" charset="-120"/>
                        </a:rPr>
                        <a:t>大專以上</a:t>
                      </a:r>
                      <a:r>
                        <a:rPr lang="en-US" sz="1800" kern="100" dirty="0">
                          <a:effectLst/>
                          <a:latin typeface="標楷體" panose="03000509000000000000" pitchFamily="65" charset="-120"/>
                          <a:ea typeface="標楷體" panose="03000509000000000000" pitchFamily="65" charset="-120"/>
                        </a:rPr>
                        <a:t>)</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algn="ctr" fontAlgn="auto">
                        <a:lnSpc>
                          <a:spcPct val="100000"/>
                        </a:lnSpc>
                        <a:spcAft>
                          <a:spcPts val="0"/>
                        </a:spcAft>
                      </a:pPr>
                      <a:r>
                        <a:rPr lang="zh-TW" sz="1800" dirty="0">
                          <a:effectLst/>
                          <a:latin typeface="標楷體" panose="03000509000000000000" pitchFamily="65" charset="-120"/>
                          <a:ea typeface="標楷體" panose="03000509000000000000" pitchFamily="65" charset="-120"/>
                        </a:rPr>
                        <a:t>時間</a:t>
                      </a:r>
                      <a:endParaRPr lang="zh-TW" sz="24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zh-TW" sz="1800" kern="100" dirty="0">
                          <a:effectLst/>
                          <a:latin typeface="標楷體" panose="03000509000000000000" pitchFamily="65" charset="-120"/>
                          <a:ea typeface="標楷體" panose="03000509000000000000" pitchFamily="65" charset="-120"/>
                        </a:rPr>
                        <a:t>學位</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zh-TW" sz="1800" kern="100">
                          <a:effectLst/>
                          <a:latin typeface="標楷體" panose="03000509000000000000" pitchFamily="65" charset="-120"/>
                          <a:ea typeface="標楷體" panose="03000509000000000000" pitchFamily="65" charset="-120"/>
                        </a:rPr>
                        <a:t>科系</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0251446"/>
                  </a:ext>
                </a:extLst>
              </a:tr>
              <a:tr h="440776">
                <a:tc vMerge="1">
                  <a:txBody>
                    <a:bodyPr/>
                    <a:lstStyle/>
                    <a:p>
                      <a:endParaRPr lang="zh-TW" altLang="en-US"/>
                    </a:p>
                  </a:txBody>
                  <a:tcPr/>
                </a:tc>
                <a:tc gridSpan="2">
                  <a:txBody>
                    <a:bodyPr/>
                    <a:lstStyle/>
                    <a:p>
                      <a:pPr algn="just">
                        <a:lnSpc>
                          <a:spcPct val="1000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algn="ctr">
                        <a:lnSpc>
                          <a:spcPct val="100000"/>
                        </a:lnSpc>
                        <a:spcAft>
                          <a:spcPts val="0"/>
                        </a:spcAft>
                      </a:pPr>
                      <a:r>
                        <a:rPr lang="zh-TW" sz="1800" kern="100" dirty="0">
                          <a:effectLst/>
                          <a:latin typeface="標楷體" panose="03000509000000000000" pitchFamily="65" charset="-120"/>
                          <a:ea typeface="標楷體" panose="03000509000000000000" pitchFamily="65" charset="-120"/>
                        </a:rPr>
                        <a:t>年</a:t>
                      </a:r>
                      <a:r>
                        <a:rPr lang="en-US" sz="1800" kern="100" dirty="0">
                          <a:effectLst/>
                          <a:latin typeface="標楷體" panose="03000509000000000000" pitchFamily="65" charset="-120"/>
                          <a:ea typeface="標楷體" panose="03000509000000000000" pitchFamily="65" charset="-120"/>
                        </a:rPr>
                        <a:t>~</a:t>
                      </a:r>
                      <a:r>
                        <a:rPr lang="zh-TW" sz="1800" kern="100" dirty="0">
                          <a:effectLst/>
                          <a:latin typeface="標楷體" panose="03000509000000000000" pitchFamily="65" charset="-120"/>
                          <a:ea typeface="標楷體" panose="03000509000000000000" pitchFamily="65" charset="-120"/>
                        </a:rPr>
                        <a:t>年</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spcAft>
                          <a:spcPts val="0"/>
                        </a:spcAft>
                      </a:pPr>
                      <a:r>
                        <a:rPr lang="en-US" sz="1800" kern="100">
                          <a:effectLst/>
                          <a:latin typeface="標楷體" panose="03000509000000000000" pitchFamily="65" charset="-120"/>
                          <a:ea typeface="標楷體" panose="03000509000000000000" pitchFamily="65" charset="-120"/>
                        </a:rPr>
                        <a:t> </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spcAft>
                          <a:spcPts val="0"/>
                        </a:spcAft>
                      </a:pPr>
                      <a:r>
                        <a:rPr lang="en-US" sz="1800" kern="100">
                          <a:effectLst/>
                          <a:latin typeface="標楷體" panose="03000509000000000000" pitchFamily="65" charset="-120"/>
                          <a:ea typeface="標楷體" panose="03000509000000000000" pitchFamily="65" charset="-120"/>
                        </a:rPr>
                        <a:t> </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5199976"/>
                  </a:ext>
                </a:extLst>
              </a:tr>
              <a:tr h="440776">
                <a:tc rowSpan="2">
                  <a:txBody>
                    <a:bodyPr/>
                    <a:lstStyle/>
                    <a:p>
                      <a:pPr algn="just">
                        <a:lnSpc>
                          <a:spcPct val="100000"/>
                        </a:lnSpc>
                        <a:spcAft>
                          <a:spcPts val="0"/>
                        </a:spcAft>
                      </a:pPr>
                      <a:r>
                        <a:rPr lang="zh-TW" sz="1800" kern="100">
                          <a:effectLst/>
                          <a:latin typeface="標楷體" panose="03000509000000000000" pitchFamily="65" charset="-120"/>
                          <a:ea typeface="標楷體" panose="03000509000000000000" pitchFamily="65" charset="-120"/>
                        </a:rPr>
                        <a:t>經歷</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auto">
                        <a:lnSpc>
                          <a:spcPct val="100000"/>
                        </a:lnSpc>
                        <a:spcAft>
                          <a:spcPts val="0"/>
                        </a:spcAft>
                      </a:pPr>
                      <a:r>
                        <a:rPr lang="zh-TW" sz="1800" dirty="0">
                          <a:effectLst/>
                          <a:latin typeface="標楷體" panose="03000509000000000000" pitchFamily="65" charset="-120"/>
                          <a:ea typeface="標楷體" panose="03000509000000000000" pitchFamily="65" charset="-120"/>
                        </a:rPr>
                        <a:t>公司名稱</a:t>
                      </a:r>
                      <a:endParaRPr lang="zh-TW" sz="24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algn="ctr">
                        <a:lnSpc>
                          <a:spcPct val="100000"/>
                        </a:lnSpc>
                        <a:spcAft>
                          <a:spcPts val="0"/>
                        </a:spcAft>
                      </a:pPr>
                      <a:r>
                        <a:rPr lang="zh-TW" sz="1800" kern="100" dirty="0">
                          <a:effectLst/>
                          <a:latin typeface="標楷體" panose="03000509000000000000" pitchFamily="65" charset="-120"/>
                          <a:ea typeface="標楷體" panose="03000509000000000000" pitchFamily="65" charset="-120"/>
                        </a:rPr>
                        <a:t>時間</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auto">
                        <a:lnSpc>
                          <a:spcPct val="100000"/>
                        </a:lnSpc>
                        <a:spcAft>
                          <a:spcPts val="0"/>
                        </a:spcAft>
                      </a:pPr>
                      <a:r>
                        <a:rPr lang="zh-TW" sz="1800" dirty="0">
                          <a:effectLst/>
                          <a:latin typeface="標楷體" panose="03000509000000000000" pitchFamily="65" charset="-120"/>
                          <a:ea typeface="標楷體" panose="03000509000000000000" pitchFamily="65" charset="-120"/>
                        </a:rPr>
                        <a:t>部門</a:t>
                      </a:r>
                      <a:endParaRPr lang="zh-TW" sz="24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zh-TW" sz="1800" kern="100">
                          <a:effectLst/>
                          <a:latin typeface="標楷體" panose="03000509000000000000" pitchFamily="65" charset="-120"/>
                          <a:ea typeface="標楷體" panose="03000509000000000000" pitchFamily="65" charset="-120"/>
                        </a:rPr>
                        <a:t>職稱</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767544"/>
                  </a:ext>
                </a:extLst>
              </a:tr>
              <a:tr h="440776">
                <a:tc vMerge="1">
                  <a:txBody>
                    <a:bodyPr/>
                    <a:lstStyle/>
                    <a:p>
                      <a:endParaRPr lang="zh-TW" altLang="en-US"/>
                    </a:p>
                  </a:txBody>
                  <a:tcPr/>
                </a:tc>
                <a:tc gridSpan="2">
                  <a:txBody>
                    <a:bodyPr/>
                    <a:lstStyle/>
                    <a:p>
                      <a:pPr>
                        <a:lnSpc>
                          <a:spcPct val="100000"/>
                        </a:lnSpc>
                        <a:spcAft>
                          <a:spcPts val="0"/>
                        </a:spcAft>
                      </a:pPr>
                      <a:r>
                        <a:rPr lang="en-US" sz="1800" kern="100">
                          <a:effectLst/>
                          <a:latin typeface="標楷體" panose="03000509000000000000" pitchFamily="65" charset="-120"/>
                          <a:ea typeface="標楷體" panose="03000509000000000000" pitchFamily="65" charset="-120"/>
                        </a:rPr>
                        <a:t> </a:t>
                      </a:r>
                      <a:endParaRPr lang="zh-TW" sz="2400" kern="10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TW" altLang="en-US"/>
                    </a:p>
                  </a:txBody>
                  <a:tcPr/>
                </a:tc>
                <a:tc>
                  <a:txBody>
                    <a:bodyPr/>
                    <a:lstStyle/>
                    <a:p>
                      <a:pPr algn="ctr">
                        <a:lnSpc>
                          <a:spcPct val="100000"/>
                        </a:lnSpc>
                        <a:spcAft>
                          <a:spcPts val="0"/>
                        </a:spcAft>
                      </a:pPr>
                      <a:r>
                        <a:rPr lang="zh-TW" sz="1800" kern="100" dirty="0">
                          <a:effectLst/>
                          <a:latin typeface="標楷體" panose="03000509000000000000" pitchFamily="65" charset="-120"/>
                          <a:ea typeface="標楷體" panose="03000509000000000000" pitchFamily="65" charset="-120"/>
                        </a:rPr>
                        <a:t>年</a:t>
                      </a:r>
                      <a:r>
                        <a:rPr lang="en-US" sz="1800" kern="100" dirty="0">
                          <a:effectLst/>
                          <a:latin typeface="標楷體" panose="03000509000000000000" pitchFamily="65" charset="-120"/>
                          <a:ea typeface="標楷體" panose="03000509000000000000" pitchFamily="65" charset="-120"/>
                        </a:rPr>
                        <a:t>~</a:t>
                      </a:r>
                      <a:r>
                        <a:rPr lang="zh-TW" sz="1800" kern="100" dirty="0">
                          <a:effectLst/>
                          <a:latin typeface="標楷體" panose="03000509000000000000" pitchFamily="65" charset="-120"/>
                          <a:ea typeface="標楷體" panose="03000509000000000000" pitchFamily="65" charset="-120"/>
                        </a:rPr>
                        <a:t>年</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spcAft>
                          <a:spcPts val="0"/>
                        </a:spcAft>
                      </a:pPr>
                      <a:r>
                        <a:rPr lang="en-US" sz="1800" kern="100" dirty="0">
                          <a:effectLst/>
                          <a:latin typeface="標楷體" panose="03000509000000000000" pitchFamily="65" charset="-120"/>
                          <a:ea typeface="標楷體" panose="03000509000000000000" pitchFamily="65" charset="-120"/>
                        </a:rPr>
                        <a:t> </a:t>
                      </a:r>
                      <a:endParaRPr lang="zh-TW" sz="2400" kern="100" dirty="0">
                        <a:effectLst/>
                        <a:latin typeface="標楷體" panose="03000509000000000000" pitchFamily="65" charset="-120"/>
                        <a:ea typeface="標楷體" panose="03000509000000000000" pitchFamily="65" charset="-120"/>
                      </a:endParaRPr>
                    </a:p>
                  </a:txBody>
                  <a:tcPr marL="16982" marR="169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99694510"/>
                  </a:ext>
                </a:extLst>
              </a:tr>
            </a:tbl>
          </a:graphicData>
        </a:graphic>
      </p:graphicFrame>
    </p:spTree>
    <p:extLst>
      <p:ext uri="{BB962C8B-B14F-4D97-AF65-F5344CB8AC3E}">
        <p14:creationId xmlns:p14="http://schemas.microsoft.com/office/powerpoint/2010/main" val="1245155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5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000" b="1" kern="1200" dirty="0">
                <a:solidFill>
                  <a:srgbClr val="000000"/>
                </a:solidFill>
                <a:latin typeface="Times New Roman"/>
                <a:ea typeface="標楷體"/>
              </a:rPr>
              <a:t>貳、計畫內容與實施方式</a:t>
            </a:r>
          </a:p>
        </p:txBody>
      </p:sp>
      <p:sp>
        <p:nvSpPr>
          <p:cNvPr id="3" name="文字版面配置區 2"/>
          <p:cNvSpPr>
            <a:spLocks noGrp="1"/>
          </p:cNvSpPr>
          <p:nvPr>
            <p:ph type="body" idx="1"/>
          </p:nvPr>
        </p:nvSpPr>
        <p:spPr>
          <a:xfrm>
            <a:off x="609603" y="1359568"/>
            <a:ext cx="10972800" cy="5233737"/>
          </a:xfrm>
        </p:spPr>
        <p:txBody>
          <a:bodyPr/>
          <a:lstStyle/>
          <a:p>
            <a:pPr marL="0" lvl="0" indent="0" eaLnBrk="0" fontAlgn="base" hangingPunct="0">
              <a:spcBef>
                <a:spcPct val="0"/>
              </a:spcBef>
              <a:spcAft>
                <a:spcPct val="0"/>
              </a:spcAft>
              <a:buSzTx/>
              <a:buNone/>
              <a:tabLst>
                <a:tab pos="666750" algn="l"/>
              </a:tabLst>
            </a:pP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一、</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升級轉型</a:t>
            </a: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動機</a:t>
            </a:r>
            <a:endParaRPr lang="zh-TW" altLang="zh-TW" sz="2400" dirty="0">
              <a:solidFill>
                <a:schemeClr val="tx1"/>
              </a:solidFill>
            </a:endParaRPr>
          </a:p>
          <a:p>
            <a:pPr marL="0" lvl="0" indent="0" eaLnBrk="0" fontAlgn="base" hangingPunct="0">
              <a:spcBef>
                <a:spcPct val="0"/>
              </a:spcBef>
              <a:spcAft>
                <a:spcPct val="0"/>
              </a:spcAft>
              <a:buSzTx/>
              <a:buNone/>
              <a:tabLst>
                <a:tab pos="666750" algn="l"/>
              </a:tabLst>
            </a:pPr>
            <a:r>
              <a:rPr lang="zh-TW" altLang="en-US" sz="18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8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國內外產業環境之現況需求、產業環境分析與發展及描述企業現今與未來所將面臨的問題或瓶頸。</a:t>
            </a:r>
            <a:r>
              <a:rPr lang="en-US" altLang="zh-TW" sz="18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p>
          <a:p>
            <a:pPr marL="0" lvl="0" indent="0" eaLnBrk="0" fontAlgn="base" hangingPunct="0">
              <a:spcBef>
                <a:spcPct val="0"/>
              </a:spcBef>
              <a:spcAft>
                <a:spcPct val="0"/>
              </a:spcAft>
              <a:buSzTx/>
              <a:buNone/>
              <a:tabLst>
                <a:tab pos="666750" algn="l"/>
              </a:tabLst>
            </a:pPr>
            <a:endPar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chemeClr val="tx1"/>
              </a:solidFill>
            </a:endParaRPr>
          </a:p>
          <a:p>
            <a:pPr marL="0" lvl="0" indent="0" eaLnBrk="0" fontAlgn="base" hangingPunct="0">
              <a:spcBef>
                <a:spcPct val="0"/>
              </a:spcBef>
              <a:spcAft>
                <a:spcPct val="0"/>
              </a:spcAft>
              <a:buSzTx/>
              <a:buNone/>
              <a:tabLst>
                <a:tab pos="666750" algn="l"/>
              </a:tabLst>
            </a:pPr>
            <a:endParaRPr lang="en-US" altLang="zh-TW" sz="2400" strike="sngStrike" dirty="0">
              <a:solidFill>
                <a:schemeClr val="tx1"/>
              </a:solidFill>
            </a:endParaRPr>
          </a:p>
        </p:txBody>
      </p:sp>
      <p:sp>
        <p:nvSpPr>
          <p:cNvPr id="6" name="投影片編號版面配置區 5"/>
          <p:cNvSpPr>
            <a:spLocks noGrp="1"/>
          </p:cNvSpPr>
          <p:nvPr>
            <p:ph type="sldNum" sz="quarter" idx="8"/>
          </p:nvPr>
        </p:nvSpPr>
        <p:spPr/>
        <p:txBody>
          <a:bodyPr/>
          <a:lstStyle/>
          <a:p>
            <a:pPr lvl="0"/>
            <a:fld id="{78DB0EE0-3E12-4C9C-A04F-9F0D983138EE}" type="slidenum">
              <a:rPr lang="en-US" altLang="zh-TW" smtClean="0"/>
              <a:t>6</a:t>
            </a:fld>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字版面配置區 2"/>
          <p:cNvSpPr txBox="1">
            <a:spLocks/>
          </p:cNvSpPr>
          <p:nvPr/>
        </p:nvSpPr>
        <p:spPr>
          <a:xfrm>
            <a:off x="1636817" y="1239253"/>
            <a:ext cx="8918371" cy="5297556"/>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eaLnBrk="0" fontAlgn="base" hangingPunct="0">
              <a:spcBef>
                <a:spcPct val="0"/>
              </a:spcBef>
              <a:spcAft>
                <a:spcPct val="0"/>
              </a:spcAft>
              <a:buSzTx/>
              <a:buNone/>
              <a:tabLst>
                <a:tab pos="666750" algn="l"/>
              </a:tabLst>
            </a:pPr>
            <a:endParaRPr lang="en-US" altLang="zh-TW" sz="16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7" name="標題 6"/>
          <p:cNvSpPr>
            <a:spLocks noGrp="1"/>
          </p:cNvSpPr>
          <p:nvPr>
            <p:ph type="title"/>
          </p:nvPr>
        </p:nvSpPr>
        <p:spPr/>
        <p:txBody>
          <a:bodyPr/>
          <a:lstStyle/>
          <a:p>
            <a:r>
              <a:rPr lang="zh-TW" altLang="en-US" b="1" dirty="0">
                <a:latin typeface="Times New Roman"/>
              </a:rPr>
              <a:t>貳、計畫內容與實施方式</a:t>
            </a:r>
            <a:endParaRPr lang="zh-TW" altLang="en-US" dirty="0"/>
          </a:p>
        </p:txBody>
      </p:sp>
      <p:sp>
        <p:nvSpPr>
          <p:cNvPr id="6" name="文字版面配置區 5"/>
          <p:cNvSpPr>
            <a:spLocks noGrp="1"/>
          </p:cNvSpPr>
          <p:nvPr>
            <p:ph type="body" idx="1"/>
          </p:nvPr>
        </p:nvSpPr>
        <p:spPr>
          <a:xfrm>
            <a:off x="447043" y="1239253"/>
            <a:ext cx="10972800" cy="4766591"/>
          </a:xfrm>
        </p:spPr>
        <p:txBody>
          <a:bodyPr/>
          <a:lstStyle/>
          <a:p>
            <a:pPr marL="0" lvl="0" indent="0" eaLnBrk="0" fontAlgn="base" hangingPunct="0">
              <a:spcBef>
                <a:spcPct val="0"/>
              </a:spcBef>
              <a:spcAft>
                <a:spcPct val="0"/>
              </a:spcAft>
              <a:buSzTx/>
              <a:buNone/>
              <a:tabLst>
                <a:tab pos="666750" algn="l"/>
              </a:tabLst>
            </a:pP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二、實施方式：</a:t>
            </a:r>
          </a:p>
          <a:p>
            <a:pPr marL="0" lvl="0" indent="0" eaLnBrk="0" fontAlgn="base" hangingPunct="0">
              <a:spcBef>
                <a:spcPct val="0"/>
              </a:spcBef>
              <a:spcAft>
                <a:spcPct val="0"/>
              </a:spcAft>
              <a:buSzTx/>
              <a:buNone/>
              <a:tabLst>
                <a:tab pos="666750" algn="l"/>
              </a:tabLst>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合理規劃各分項計畫中之工作項目，列點概述重點內容、作法、及產出之查核項目。可自行增列分項計畫及工作項目</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0" indent="0" eaLnBrk="0" fontAlgn="base" latinLnBrk="0" hangingPunct="0">
              <a:spcBef>
                <a:spcPct val="0"/>
              </a:spcBef>
              <a:spcAft>
                <a:spcPct val="0"/>
              </a:spcAft>
              <a:buClrTx/>
              <a:buNone/>
              <a:tabLst>
                <a:tab pos="666750" algn="l"/>
              </a:tabLst>
            </a:pP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一</a:t>
            </a: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○○○分項計畫：</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latinLnBrk="0" hangingPunct="0">
              <a:spcBef>
                <a:spcPct val="0"/>
              </a:spcBef>
              <a:spcAft>
                <a:spcPct val="0"/>
              </a:spcAft>
              <a:buClr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latinLnBrk="0" hangingPunct="0">
              <a:spcBef>
                <a:spcPct val="0"/>
              </a:spcBef>
              <a:spcAft>
                <a:spcPct val="0"/>
              </a:spcAft>
              <a:buClr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latinLnBrk="0" hangingPunct="0">
              <a:spcBef>
                <a:spcPct val="0"/>
              </a:spcBef>
              <a:spcAft>
                <a:spcPct val="0"/>
              </a:spcAft>
              <a:buClr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latinLnBrk="0" hangingPunct="0">
              <a:spcBef>
                <a:spcPct val="0"/>
              </a:spcBef>
              <a:spcAft>
                <a:spcPct val="0"/>
              </a:spcAft>
              <a:buClr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latinLnBrk="0" hangingPunct="0">
              <a:spcBef>
                <a:spcPct val="0"/>
              </a:spcBef>
              <a:spcAft>
                <a:spcPct val="0"/>
              </a:spcAft>
              <a:buClrTx/>
              <a:buNone/>
              <a:tabLst>
                <a:tab pos="666750" algn="l"/>
              </a:tabLst>
            </a:pPr>
            <a:endPar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182563" indent="-182563" eaLnBrk="0" fontAlgn="base" hangingPunct="0">
              <a:spcBef>
                <a:spcPct val="0"/>
              </a:spcBef>
              <a:spcAft>
                <a:spcPct val="0"/>
              </a:spcAft>
              <a:tabLst>
                <a:tab pos="666750" algn="l"/>
              </a:tabLst>
            </a:pP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說明：</a:t>
            </a: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可用改善前後圖或表格說明</a:t>
            </a: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0" lvl="0" indent="0" eaLnBrk="0" fontAlgn="base" hangingPunct="0">
              <a:spcBef>
                <a:spcPct val="0"/>
              </a:spcBef>
              <a:spcAft>
                <a:spcPct val="0"/>
              </a:spcAft>
              <a:buSzTx/>
              <a:buNone/>
              <a:tabLst>
                <a:tab pos="666750" algn="l"/>
              </a:tabLst>
            </a:pPr>
            <a:endParaRPr lang="en-US" altLang="zh-TW" sz="2400" dirty="0">
              <a:solidFill>
                <a:srgbClr val="FF0000"/>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2" name="投影片編號版面配置區 1"/>
          <p:cNvSpPr>
            <a:spLocks noGrp="1"/>
          </p:cNvSpPr>
          <p:nvPr>
            <p:ph type="sldNum" sz="quarter" idx="8"/>
          </p:nvPr>
        </p:nvSpPr>
        <p:spPr/>
        <p:txBody>
          <a:bodyPr/>
          <a:lstStyle/>
          <a:p>
            <a:pPr lvl="0"/>
            <a:fld id="{78DB0EE0-3E12-4C9C-A04F-9F0D983138EE}" type="slidenum">
              <a:rPr lang="en-US" altLang="zh-TW" smtClean="0"/>
              <a:t>7</a:t>
            </a:fld>
            <a:endParaRPr lang="zh-TW" altLang="en-US" dirty="0"/>
          </a:p>
        </p:txBody>
      </p:sp>
      <p:graphicFrame>
        <p:nvGraphicFramePr>
          <p:cNvPr id="5" name="表格 4"/>
          <p:cNvGraphicFramePr>
            <a:graphicFrameLocks noGrp="1"/>
          </p:cNvGraphicFramePr>
          <p:nvPr>
            <p:extLst>
              <p:ext uri="{D42A27DB-BD31-4B8C-83A1-F6EECF244321}">
                <p14:modId xmlns:p14="http://schemas.microsoft.com/office/powerpoint/2010/main" val="1174702907"/>
              </p:ext>
            </p:extLst>
          </p:nvPr>
        </p:nvGraphicFramePr>
        <p:xfrm>
          <a:off x="508004" y="2802122"/>
          <a:ext cx="10850878" cy="1180599"/>
        </p:xfrm>
        <a:graphic>
          <a:graphicData uri="http://schemas.openxmlformats.org/drawingml/2006/table">
            <a:tbl>
              <a:tblPr firstRow="1" firstCol="1" bandRow="1"/>
              <a:tblGrid>
                <a:gridCol w="1633462">
                  <a:extLst>
                    <a:ext uri="{9D8B030D-6E8A-4147-A177-3AD203B41FA5}">
                      <a16:colId xmlns:a16="http://schemas.microsoft.com/office/drawing/2014/main" val="1365067274"/>
                    </a:ext>
                  </a:extLst>
                </a:gridCol>
                <a:gridCol w="2760898">
                  <a:extLst>
                    <a:ext uri="{9D8B030D-6E8A-4147-A177-3AD203B41FA5}">
                      <a16:colId xmlns:a16="http://schemas.microsoft.com/office/drawing/2014/main" val="4193463045"/>
                    </a:ext>
                  </a:extLst>
                </a:gridCol>
                <a:gridCol w="2908382">
                  <a:extLst>
                    <a:ext uri="{9D8B030D-6E8A-4147-A177-3AD203B41FA5}">
                      <a16:colId xmlns:a16="http://schemas.microsoft.com/office/drawing/2014/main" val="1716057215"/>
                    </a:ext>
                  </a:extLst>
                </a:gridCol>
                <a:gridCol w="1923959">
                  <a:extLst>
                    <a:ext uri="{9D8B030D-6E8A-4147-A177-3AD203B41FA5}">
                      <a16:colId xmlns:a16="http://schemas.microsoft.com/office/drawing/2014/main" val="1169020170"/>
                    </a:ext>
                  </a:extLst>
                </a:gridCol>
                <a:gridCol w="1624177">
                  <a:extLst>
                    <a:ext uri="{9D8B030D-6E8A-4147-A177-3AD203B41FA5}">
                      <a16:colId xmlns:a16="http://schemas.microsoft.com/office/drawing/2014/main" val="3987916528"/>
                    </a:ext>
                  </a:extLst>
                </a:gridCol>
              </a:tblGrid>
              <a:tr h="393533">
                <a:tc>
                  <a:txBody>
                    <a:bodyPr/>
                    <a:lstStyle/>
                    <a:p>
                      <a:pPr algn="ctr">
                        <a:lnSpc>
                          <a:spcPts val="2400"/>
                        </a:lnSpc>
                        <a:spcAft>
                          <a:spcPts val="0"/>
                        </a:spcAft>
                      </a:pPr>
                      <a:r>
                        <a:rPr lang="zh-TW" sz="2200" kern="100" dirty="0">
                          <a:solidFill>
                            <a:srgbClr val="000000"/>
                          </a:solidFill>
                          <a:effectLst/>
                          <a:latin typeface="Times New Roman" panose="02020603050405020304" pitchFamily="18" charset="0"/>
                          <a:ea typeface="標楷體" panose="03000509000000000000" pitchFamily="65" charset="-120"/>
                        </a:rPr>
                        <a:t>工作項目</a:t>
                      </a:r>
                      <a:endParaRPr lang="zh-TW" sz="2200" kern="100" dirty="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400"/>
                        </a:lnSpc>
                        <a:spcAft>
                          <a:spcPts val="0"/>
                        </a:spcAft>
                      </a:pPr>
                      <a:r>
                        <a:rPr lang="zh-TW" sz="2200" kern="100">
                          <a:solidFill>
                            <a:srgbClr val="000000"/>
                          </a:solidFill>
                          <a:effectLst/>
                          <a:latin typeface="Times New Roman" panose="02020603050405020304" pitchFamily="18" charset="0"/>
                          <a:ea typeface="標楷體" panose="03000509000000000000" pitchFamily="65" charset="-120"/>
                        </a:rPr>
                        <a:t>推動作法</a:t>
                      </a:r>
                      <a:endParaRPr lang="zh-TW" sz="2200" kern="10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400"/>
                        </a:lnSpc>
                        <a:spcAft>
                          <a:spcPts val="0"/>
                        </a:spcAft>
                      </a:pPr>
                      <a:r>
                        <a:rPr lang="zh-TW" sz="2200" kern="100" dirty="0">
                          <a:solidFill>
                            <a:srgbClr val="000000"/>
                          </a:solidFill>
                          <a:effectLst/>
                          <a:latin typeface="Times New Roman" panose="02020603050405020304" pitchFamily="18" charset="0"/>
                          <a:ea typeface="標楷體" panose="03000509000000000000" pitchFamily="65" charset="-120"/>
                        </a:rPr>
                        <a:t>查核項目</a:t>
                      </a:r>
                      <a:endParaRPr lang="zh-TW" sz="2200" kern="100" dirty="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zh-TW" altLang="zh-TW" sz="2200" kern="100" dirty="0">
                          <a:solidFill>
                            <a:srgbClr val="000000"/>
                          </a:solidFill>
                          <a:effectLst/>
                          <a:latin typeface="Times New Roman" panose="02020603050405020304" pitchFamily="18" charset="0"/>
                          <a:ea typeface="標楷體" panose="03000509000000000000" pitchFamily="65" charset="-120"/>
                        </a:rPr>
                        <a:t>完成日期</a:t>
                      </a:r>
                      <a:endParaRPr lang="zh-TW" altLang="zh-TW" sz="2200" kern="100" dirty="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zh-TW" altLang="en-US" sz="2200" kern="100" dirty="0">
                          <a:solidFill>
                            <a:schemeClr val="tx1"/>
                          </a:solidFill>
                          <a:effectLst/>
                          <a:latin typeface="Times New Roman" panose="02020603050405020304" pitchFamily="18" charset="0"/>
                          <a:ea typeface="標楷體" panose="03000509000000000000" pitchFamily="65" charset="-120"/>
                          <a:cs typeface="+mn-cs"/>
                        </a:rPr>
                        <a:t>權重</a:t>
                      </a:r>
                      <a:endParaRPr lang="zh-TW" altLang="zh-TW" sz="2200" kern="100" dirty="0">
                        <a:solidFill>
                          <a:schemeClr val="tx1"/>
                        </a:solidFill>
                        <a:effectLst/>
                        <a:latin typeface="Times New Roman" panose="02020603050405020304" pitchFamily="18" charset="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0499833"/>
                  </a:ext>
                </a:extLst>
              </a:tr>
              <a:tr h="393533">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 1.</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 </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 </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zh-TW" altLang="en-US" sz="2200" kern="100" dirty="0">
                          <a:solidFill>
                            <a:srgbClr val="000000"/>
                          </a:solidFill>
                          <a:effectLst/>
                          <a:latin typeface="Times New Roman" panose="02020603050405020304" pitchFamily="18" charset="0"/>
                          <a:ea typeface="標楷體" panose="03000509000000000000" pitchFamily="65" charset="-120"/>
                          <a:cs typeface="+mn-cs"/>
                        </a:rPr>
                        <a:t>　年　月　日</a:t>
                      </a:r>
                      <a:endParaRPr lang="zh-TW" sz="2200"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en-US" altLang="zh-TW" sz="2200" kern="100" dirty="0">
                          <a:solidFill>
                            <a:schemeClr val="tx1"/>
                          </a:solidFill>
                          <a:effectLst/>
                          <a:latin typeface="Times New Roman" panose="02020603050405020304" pitchFamily="18" charset="0"/>
                          <a:ea typeface="標楷體" panose="03000509000000000000" pitchFamily="65" charset="-120"/>
                          <a:cs typeface="+mn-cs"/>
                        </a:rPr>
                        <a:t>%</a:t>
                      </a:r>
                      <a:endParaRPr lang="zh-TW" sz="2200" kern="100" dirty="0">
                        <a:solidFill>
                          <a:schemeClr val="tx1"/>
                        </a:solidFill>
                        <a:effectLst/>
                        <a:latin typeface="Times New Roman" panose="02020603050405020304" pitchFamily="18" charset="0"/>
                        <a:ea typeface="標楷體" panose="03000509000000000000" pitchFamily="65" charset="-12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1908369"/>
                  </a:ext>
                </a:extLst>
              </a:tr>
              <a:tr h="393533">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a:t>
                      </a:r>
                      <a:r>
                        <a:rPr lang="zh-TW" sz="2000" kern="100" dirty="0">
                          <a:solidFill>
                            <a:srgbClr val="000000"/>
                          </a:solidFill>
                          <a:effectLst/>
                          <a:latin typeface="Times New Roman" panose="02020603050405020304" pitchFamily="18" charset="0"/>
                          <a:ea typeface="標楷體" panose="03000509000000000000" pitchFamily="65" charset="-120"/>
                        </a:rPr>
                        <a:t>可自行增列</a:t>
                      </a:r>
                      <a:r>
                        <a:rPr lang="en-US" sz="2000" kern="100" dirty="0">
                          <a:solidFill>
                            <a:srgbClr val="000000"/>
                          </a:solidFill>
                          <a:effectLst/>
                          <a:latin typeface="Times New Roman" panose="02020603050405020304" pitchFamily="18" charset="0"/>
                          <a:ea typeface="標楷體" panose="03000509000000000000" pitchFamily="65" charset="-120"/>
                        </a:rPr>
                        <a:t>)</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 </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 </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endParaRPr lang="zh-TW" sz="2200" kern="100" dirty="0">
                        <a:solidFill>
                          <a:srgbClr val="000000"/>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endParaRPr lang="zh-TW" sz="2200" kern="100" dirty="0">
                        <a:solidFill>
                          <a:schemeClr val="tx1"/>
                        </a:solidFill>
                        <a:effectLst/>
                        <a:latin typeface="Times New Roman" panose="02020603050405020304" pitchFamily="18" charset="0"/>
                        <a:ea typeface="標楷體" panose="03000509000000000000" pitchFamily="65" charset="-12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0215325"/>
                  </a:ext>
                </a:extLst>
              </a:tr>
            </a:tbl>
          </a:graphicData>
        </a:graphic>
      </p:graphicFrame>
      <p:graphicFrame>
        <p:nvGraphicFramePr>
          <p:cNvPr id="11" name="表格 10"/>
          <p:cNvGraphicFramePr>
            <a:graphicFrameLocks noGrp="1"/>
          </p:cNvGraphicFramePr>
          <p:nvPr>
            <p:extLst>
              <p:ext uri="{D42A27DB-BD31-4B8C-83A1-F6EECF244321}">
                <p14:modId xmlns:p14="http://schemas.microsoft.com/office/powerpoint/2010/main" val="1566328944"/>
              </p:ext>
            </p:extLst>
          </p:nvPr>
        </p:nvGraphicFramePr>
        <p:xfrm>
          <a:off x="508004" y="4907847"/>
          <a:ext cx="10850878" cy="1363479"/>
        </p:xfrm>
        <a:graphic>
          <a:graphicData uri="http://schemas.openxmlformats.org/drawingml/2006/table">
            <a:tbl>
              <a:tblPr firstRow="1" firstCol="1" bandRow="1"/>
              <a:tblGrid>
                <a:gridCol w="5425439">
                  <a:extLst>
                    <a:ext uri="{9D8B030D-6E8A-4147-A177-3AD203B41FA5}">
                      <a16:colId xmlns:a16="http://schemas.microsoft.com/office/drawing/2014/main" val="706055494"/>
                    </a:ext>
                  </a:extLst>
                </a:gridCol>
                <a:gridCol w="5425439">
                  <a:extLst>
                    <a:ext uri="{9D8B030D-6E8A-4147-A177-3AD203B41FA5}">
                      <a16:colId xmlns:a16="http://schemas.microsoft.com/office/drawing/2014/main" val="2868823050"/>
                    </a:ext>
                  </a:extLst>
                </a:gridCol>
              </a:tblGrid>
              <a:tr h="454493">
                <a:tc>
                  <a:txBody>
                    <a:bodyPr/>
                    <a:lstStyle/>
                    <a:p>
                      <a:pPr algn="ctr">
                        <a:lnSpc>
                          <a:spcPts val="2400"/>
                        </a:lnSpc>
                        <a:spcAft>
                          <a:spcPts val="0"/>
                        </a:spcAft>
                      </a:pPr>
                      <a:r>
                        <a:rPr lang="zh-TW" sz="2200" kern="100" dirty="0">
                          <a:solidFill>
                            <a:srgbClr val="000000"/>
                          </a:solidFill>
                          <a:effectLst/>
                          <a:latin typeface="Times New Roman" panose="02020603050405020304" pitchFamily="18" charset="0"/>
                          <a:ea typeface="標楷體" panose="03000509000000000000" pitchFamily="65" charset="-120"/>
                        </a:rPr>
                        <a:t>改善前</a:t>
                      </a:r>
                      <a:r>
                        <a:rPr lang="en-US" sz="2200" kern="100" dirty="0">
                          <a:solidFill>
                            <a:srgbClr val="000000"/>
                          </a:solidFill>
                          <a:effectLst/>
                          <a:latin typeface="Times New Roman" panose="02020603050405020304" pitchFamily="18" charset="0"/>
                          <a:ea typeface="標楷體" panose="03000509000000000000" pitchFamily="65" charset="-120"/>
                        </a:rPr>
                        <a:t>(</a:t>
                      </a:r>
                      <a:r>
                        <a:rPr lang="zh-TW" sz="2200" kern="100" dirty="0">
                          <a:solidFill>
                            <a:srgbClr val="000000"/>
                          </a:solidFill>
                          <a:effectLst/>
                          <a:latin typeface="Times New Roman" panose="02020603050405020304" pitchFamily="18" charset="0"/>
                          <a:ea typeface="標楷體" panose="03000509000000000000" pitchFamily="65" charset="-120"/>
                        </a:rPr>
                        <a:t>現況</a:t>
                      </a:r>
                      <a:r>
                        <a:rPr lang="en-US" sz="2200" kern="100" dirty="0">
                          <a:solidFill>
                            <a:srgbClr val="000000"/>
                          </a:solidFill>
                          <a:effectLst/>
                          <a:latin typeface="Times New Roman" panose="02020603050405020304" pitchFamily="18" charset="0"/>
                          <a:ea typeface="標楷體" panose="03000509000000000000" pitchFamily="65" charset="-120"/>
                        </a:rPr>
                        <a:t>)</a:t>
                      </a:r>
                      <a:endParaRPr lang="zh-TW" sz="2200" kern="100" dirty="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400"/>
                        </a:lnSpc>
                        <a:spcAft>
                          <a:spcPts val="0"/>
                        </a:spcAft>
                      </a:pPr>
                      <a:r>
                        <a:rPr lang="zh-TW" sz="2200" kern="100">
                          <a:solidFill>
                            <a:srgbClr val="000000"/>
                          </a:solidFill>
                          <a:effectLst/>
                          <a:latin typeface="Times New Roman" panose="02020603050405020304" pitchFamily="18" charset="0"/>
                          <a:ea typeface="標楷體" panose="03000509000000000000" pitchFamily="65" charset="-120"/>
                        </a:rPr>
                        <a:t>改善後</a:t>
                      </a:r>
                      <a:r>
                        <a:rPr lang="en-US" sz="2200" kern="100">
                          <a:solidFill>
                            <a:srgbClr val="000000"/>
                          </a:solidFill>
                          <a:effectLst/>
                          <a:latin typeface="Times New Roman" panose="02020603050405020304" pitchFamily="18" charset="0"/>
                          <a:ea typeface="標楷體" panose="03000509000000000000" pitchFamily="65" charset="-120"/>
                        </a:rPr>
                        <a:t>(</a:t>
                      </a:r>
                      <a:r>
                        <a:rPr lang="zh-TW" sz="2200" kern="100">
                          <a:solidFill>
                            <a:srgbClr val="000000"/>
                          </a:solidFill>
                          <a:effectLst/>
                          <a:latin typeface="Times New Roman" panose="02020603050405020304" pitchFamily="18" charset="0"/>
                          <a:ea typeface="標楷體" panose="03000509000000000000" pitchFamily="65" charset="-120"/>
                        </a:rPr>
                        <a:t>結案</a:t>
                      </a:r>
                      <a:r>
                        <a:rPr lang="en-US" sz="2200" kern="100">
                          <a:solidFill>
                            <a:srgbClr val="000000"/>
                          </a:solidFill>
                          <a:effectLst/>
                          <a:latin typeface="Times New Roman" panose="02020603050405020304" pitchFamily="18" charset="0"/>
                          <a:ea typeface="標楷體" panose="03000509000000000000" pitchFamily="65" charset="-120"/>
                        </a:rPr>
                        <a:t>)</a:t>
                      </a:r>
                      <a:endParaRPr lang="zh-TW" sz="2200" kern="100">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2696949"/>
                  </a:ext>
                </a:extLst>
              </a:tr>
              <a:tr h="454493">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 </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2000" kern="100">
                          <a:solidFill>
                            <a:srgbClr val="000000"/>
                          </a:solidFill>
                          <a:effectLst/>
                          <a:latin typeface="Times New Roman" panose="02020603050405020304" pitchFamily="18" charset="0"/>
                          <a:ea typeface="標楷體" panose="03000509000000000000" pitchFamily="65" charset="-120"/>
                        </a:rPr>
                        <a:t> </a:t>
                      </a:r>
                      <a:endParaRPr lang="zh-TW" sz="2000" kern="10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0110435"/>
                  </a:ext>
                </a:extLst>
              </a:tr>
              <a:tr h="454493">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a:t>
                      </a:r>
                      <a:r>
                        <a:rPr lang="zh-TW" sz="2000" kern="100" dirty="0">
                          <a:solidFill>
                            <a:srgbClr val="000000"/>
                          </a:solidFill>
                          <a:effectLst/>
                          <a:latin typeface="Times New Roman" panose="02020603050405020304" pitchFamily="18" charset="0"/>
                          <a:ea typeface="標楷體" panose="03000509000000000000" pitchFamily="65" charset="-120"/>
                        </a:rPr>
                        <a:t>可自行增列</a:t>
                      </a:r>
                      <a:r>
                        <a:rPr lang="en-US" sz="2000" kern="100" dirty="0">
                          <a:solidFill>
                            <a:srgbClr val="000000"/>
                          </a:solidFill>
                          <a:effectLst/>
                          <a:latin typeface="Times New Roman" panose="02020603050405020304" pitchFamily="18" charset="0"/>
                          <a:ea typeface="標楷體" panose="03000509000000000000" pitchFamily="65" charset="-120"/>
                        </a:rPr>
                        <a:t>)</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2000" kern="100" dirty="0">
                          <a:solidFill>
                            <a:srgbClr val="000000"/>
                          </a:solidFill>
                          <a:effectLst/>
                          <a:latin typeface="Times New Roman" panose="02020603050405020304" pitchFamily="18" charset="0"/>
                          <a:ea typeface="標楷體" panose="03000509000000000000" pitchFamily="65" charset="-120"/>
                        </a:rPr>
                        <a:t> </a:t>
                      </a:r>
                      <a:endParaRPr lang="zh-TW" sz="2000" kern="100" dirty="0">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7909589"/>
                  </a:ext>
                </a:extLst>
              </a:tr>
            </a:tbl>
          </a:graphicData>
        </a:graphic>
      </p:graphicFrame>
      <p:sp>
        <p:nvSpPr>
          <p:cNvPr id="8" name="矩形 7"/>
          <p:cNvSpPr/>
          <p:nvPr/>
        </p:nvSpPr>
        <p:spPr>
          <a:xfrm>
            <a:off x="7299174" y="2044992"/>
            <a:ext cx="4151150" cy="4081117"/>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uFillTx/>
                <a:latin typeface="Times New Roman"/>
                <a:ea typeface="標楷體"/>
              </a:rPr>
              <a:t>提醒</a:t>
            </a:r>
            <a:r>
              <a:rPr lang="en-US" sz="1800" b="1" i="0" u="none" strike="noStrike" kern="1200" cap="none" spc="0" baseline="0" dirty="0">
                <a:uFillTx/>
                <a:latin typeface="Times New Roman"/>
                <a:ea typeface="標楷體"/>
              </a:rPr>
              <a:t>:</a:t>
            </a: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800" b="1" i="0" u="none" strike="noStrike" kern="1200" cap="none" spc="0" baseline="0" dirty="0">
                <a:uFillTx/>
                <a:latin typeface="Times New Roman"/>
                <a:ea typeface="標楷體"/>
              </a:rPr>
              <a:t>所有工作項目權重</a:t>
            </a:r>
            <a:r>
              <a:rPr lang="zh-TW" altLang="en-US" b="1" dirty="0">
                <a:latin typeface="Times New Roman"/>
                <a:ea typeface="標楷體"/>
              </a:rPr>
              <a:t>加</a:t>
            </a:r>
            <a:r>
              <a:rPr lang="zh-TW" altLang="en-US" sz="1800" b="1" i="0" u="none" strike="noStrike" kern="1200" cap="none" spc="0" baseline="0" dirty="0">
                <a:uFillTx/>
                <a:latin typeface="Times New Roman"/>
                <a:ea typeface="標楷體"/>
              </a:rPr>
              <a:t>總應為</a:t>
            </a:r>
            <a:r>
              <a:rPr lang="en-US" altLang="zh-TW" sz="1800" b="1" i="0" u="none" strike="noStrike" kern="1200" cap="none" spc="0" baseline="0" dirty="0">
                <a:uFillTx/>
                <a:latin typeface="Times New Roman"/>
                <a:ea typeface="標楷體"/>
              </a:rPr>
              <a:t>100</a:t>
            </a:r>
            <a:r>
              <a:rPr lang="en-US" altLang="zh-TW" sz="1800" b="1" i="0" u="none" strike="noStrike" kern="1200" cap="none" spc="0" baseline="0" dirty="0" smtClean="0">
                <a:uFillTx/>
                <a:latin typeface="Times New Roman"/>
                <a:ea typeface="標楷體"/>
              </a:rPr>
              <a:t>%</a:t>
            </a: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ea typeface="標楷體"/>
              </a:rPr>
              <a:t>在</a:t>
            </a:r>
            <a:r>
              <a:rPr lang="zh-TW" altLang="en-US" b="1" dirty="0">
                <a:latin typeface="Times New Roman"/>
                <a:ea typeface="標楷體"/>
              </a:rPr>
              <a:t>期中前完成之工作項目權重累積應達</a:t>
            </a:r>
            <a:r>
              <a:rPr lang="en-US" altLang="zh-TW" b="1" dirty="0">
                <a:latin typeface="Times New Roman"/>
                <a:ea typeface="標楷體"/>
              </a:rPr>
              <a:t>50%</a:t>
            </a:r>
            <a:r>
              <a:rPr lang="zh-TW" altLang="en-US" b="1" dirty="0">
                <a:latin typeface="Times New Roman"/>
                <a:ea typeface="標楷體"/>
              </a:rPr>
              <a:t>以上</a:t>
            </a:r>
            <a:r>
              <a:rPr lang="zh-TW" altLang="en-US" b="1" dirty="0" smtClean="0">
                <a:latin typeface="Times New Roman"/>
                <a:ea typeface="標楷體"/>
              </a:rPr>
              <a:t>。</a:t>
            </a:r>
            <a:endParaRPr lang="en-US" altLang="zh-TW" b="1" dirty="0">
              <a:latin typeface="Times New Roman"/>
              <a:ea typeface="標楷體"/>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逐步</a:t>
            </a:r>
            <a:r>
              <a:rPr lang="zh-TW" altLang="en-US" b="1" dirty="0">
                <a:latin typeface="Times New Roman"/>
              </a:rPr>
              <a:t>列出執行流程及工作重點並簡要表達，細部工作及作法請於「推動作法」處說明，並可用改善前後圖做輔助說明</a:t>
            </a:r>
            <a:r>
              <a:rPr lang="zh-TW" altLang="en-US" b="1" dirty="0" smtClean="0">
                <a:latin typeface="Times New Roman"/>
              </a:rPr>
              <a:t>。</a:t>
            </a:r>
            <a:endParaRPr lang="en-US" altLang="zh-TW" b="1" dirty="0">
              <a:latin typeface="Times New Roman"/>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每</a:t>
            </a:r>
            <a:r>
              <a:rPr lang="zh-TW" altLang="en-US" b="1" dirty="0">
                <a:latin typeface="Times New Roman"/>
              </a:rPr>
              <a:t>分項計畫至少列出 </a:t>
            </a:r>
            <a:r>
              <a:rPr lang="en-US" altLang="zh-TW" b="1" dirty="0">
                <a:latin typeface="Times New Roman"/>
              </a:rPr>
              <a:t>1 </a:t>
            </a:r>
            <a:r>
              <a:rPr lang="zh-TW" altLang="en-US" b="1" dirty="0">
                <a:latin typeface="Times New Roman"/>
              </a:rPr>
              <a:t>項關鍵技術驗收指標 ，例如建置感測器，應列出所收集數據類型及允收標準</a:t>
            </a:r>
            <a:r>
              <a:rPr lang="zh-TW" altLang="en-US" b="1" dirty="0" smtClean="0">
                <a:latin typeface="Times New Roman"/>
              </a:rPr>
              <a:t>。</a:t>
            </a:r>
            <a:endParaRPr lang="en-US" altLang="zh-TW" b="1" dirty="0">
              <a:latin typeface="Times New Roman"/>
            </a:endParaRP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smtClean="0">
                <a:latin typeface="Times New Roman"/>
              </a:rPr>
              <a:t>研發</a:t>
            </a:r>
            <a:r>
              <a:rPr lang="zh-TW" altLang="en-US" b="1" dirty="0">
                <a:latin typeface="Times New Roman"/>
              </a:rPr>
              <a:t>創新或新產品開發非屬補助範疇。</a:t>
            </a:r>
            <a:endParaRPr lang="zh-TW" altLang="en-US" b="1" dirty="0">
              <a:latin typeface="Times New Roman"/>
              <a:ea typeface="標楷體"/>
            </a:endParaRPr>
          </a:p>
        </p:txBody>
      </p:sp>
    </p:spTree>
    <p:extLst>
      <p:ext uri="{BB962C8B-B14F-4D97-AF65-F5344CB8AC3E}">
        <p14:creationId xmlns:p14="http://schemas.microsoft.com/office/powerpoint/2010/main" val="4259061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latin typeface="Times New Roman"/>
              </a:rPr>
              <a:t>貳、計畫內容與實施方式</a:t>
            </a:r>
            <a:endParaRPr lang="zh-TW" altLang="en-US" dirty="0"/>
          </a:p>
        </p:txBody>
      </p:sp>
      <p:sp>
        <p:nvSpPr>
          <p:cNvPr id="3" name="文字版面配置區 2"/>
          <p:cNvSpPr>
            <a:spLocks noGrp="1"/>
          </p:cNvSpPr>
          <p:nvPr>
            <p:ph type="body" idx="1"/>
          </p:nvPr>
        </p:nvSpPr>
        <p:spPr/>
        <p:txBody>
          <a:bodyPr/>
          <a:lstStyle/>
          <a:p>
            <a:pPr marL="0" lvl="0" indent="0" eaLnBrk="0" fontAlgn="base" hangingPunct="0">
              <a:spcBef>
                <a:spcPct val="0"/>
              </a:spcBef>
              <a:spcAft>
                <a:spcPct val="0"/>
              </a:spcAft>
              <a:buSzTx/>
              <a:buNone/>
              <a:tabLst>
                <a:tab pos="666750" algn="l"/>
              </a:tabLst>
            </a:pP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三、委託研究或驗證單位、無形資產引進來源對象背景、能力及合作方式說明。</a:t>
            </a:r>
          </a:p>
          <a:p>
            <a:pPr marL="0" lvl="0" indent="0" eaLnBrk="0" fontAlgn="base" hangingPunct="0">
              <a:spcBef>
                <a:spcPct val="0"/>
              </a:spcBef>
              <a:spcAft>
                <a:spcPct val="0"/>
              </a:spcAft>
              <a:buSzTx/>
              <a:buNone/>
              <a:tabLst>
                <a:tab pos="666750" algn="l"/>
              </a:tabLst>
            </a:pP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如</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合作單位研發實績</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背景、工作項目分工說明、提案公司承接規劃等</a:t>
            </a:r>
            <a:r>
              <a:rPr lang="en-US" altLang="zh-TW" sz="18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p>
          <a:p>
            <a:pPr marL="0" lvl="0" indent="0" eaLnBrk="0" fontAlgn="base" hangingPunct="0">
              <a:spcBef>
                <a:spcPct val="0"/>
              </a:spcBef>
              <a:spcAft>
                <a:spcPct val="0"/>
              </a:spcAft>
              <a:buSzTx/>
              <a:buNone/>
              <a:tabLst>
                <a:tab pos="666750" algn="l"/>
              </a:tabLst>
            </a:pPr>
            <a:endParaRPr lang="en-US" altLang="zh-TW"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78DB0EE0-3E12-4C9C-A04F-9F0D983138EE}" type="slidenum">
              <a:rPr lang="en-US" altLang="zh-TW" smtClean="0"/>
              <a:t>8</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2096146399"/>
              </p:ext>
            </p:extLst>
          </p:nvPr>
        </p:nvGraphicFramePr>
        <p:xfrm>
          <a:off x="721358" y="2557413"/>
          <a:ext cx="10332722" cy="1611789"/>
        </p:xfrm>
        <a:graphic>
          <a:graphicData uri="http://schemas.openxmlformats.org/drawingml/2006/table">
            <a:tbl>
              <a:tblPr firstRow="1" firstCol="1" bandRow="1"/>
              <a:tblGrid>
                <a:gridCol w="2299159">
                  <a:extLst>
                    <a:ext uri="{9D8B030D-6E8A-4147-A177-3AD203B41FA5}">
                      <a16:colId xmlns:a16="http://schemas.microsoft.com/office/drawing/2014/main" val="4064165781"/>
                    </a:ext>
                  </a:extLst>
                </a:gridCol>
                <a:gridCol w="2676984">
                  <a:extLst>
                    <a:ext uri="{9D8B030D-6E8A-4147-A177-3AD203B41FA5}">
                      <a16:colId xmlns:a16="http://schemas.microsoft.com/office/drawing/2014/main" val="3393089743"/>
                    </a:ext>
                  </a:extLst>
                </a:gridCol>
                <a:gridCol w="2676984">
                  <a:extLst>
                    <a:ext uri="{9D8B030D-6E8A-4147-A177-3AD203B41FA5}">
                      <a16:colId xmlns:a16="http://schemas.microsoft.com/office/drawing/2014/main" val="4199903387"/>
                    </a:ext>
                  </a:extLst>
                </a:gridCol>
                <a:gridCol w="2679595">
                  <a:extLst>
                    <a:ext uri="{9D8B030D-6E8A-4147-A177-3AD203B41FA5}">
                      <a16:colId xmlns:a16="http://schemas.microsoft.com/office/drawing/2014/main" val="3660716409"/>
                    </a:ext>
                  </a:extLst>
                </a:gridCol>
              </a:tblGrid>
              <a:tr h="793903">
                <a:tc>
                  <a:txBody>
                    <a:bodyPr/>
                    <a:lstStyle/>
                    <a:p>
                      <a:pPr algn="ctr">
                        <a:spcAft>
                          <a:spcPts val="0"/>
                        </a:spcAft>
                      </a:pPr>
                      <a:r>
                        <a:rPr lang="zh-TW" sz="1800" kern="100" dirty="0">
                          <a:solidFill>
                            <a:schemeClr val="tx1"/>
                          </a:solidFill>
                          <a:effectLst/>
                          <a:latin typeface="Times New Roman" panose="02020603050405020304" pitchFamily="18" charset="0"/>
                          <a:ea typeface="標楷體" panose="03000509000000000000" pitchFamily="65" charset="-120"/>
                        </a:rPr>
                        <a:t>委託單位</a:t>
                      </a:r>
                      <a:endParaRPr lang="zh-TW" sz="1800" kern="100" dirty="0">
                        <a:solidFill>
                          <a:schemeClr val="tx1"/>
                        </a:solidFill>
                        <a:effectLst/>
                        <a:latin typeface="Times New Roman" panose="02020603050405020304" pitchFamily="18" charset="0"/>
                        <a:ea typeface="新細明體" panose="02020500000000000000" pitchFamily="18" charset="-120"/>
                      </a:endParaRPr>
                    </a:p>
                    <a:p>
                      <a:pPr algn="ctr">
                        <a:spcAft>
                          <a:spcPts val="0"/>
                        </a:spcAft>
                      </a:pPr>
                      <a:r>
                        <a:rPr lang="en-US" sz="1800" kern="100" dirty="0">
                          <a:solidFill>
                            <a:schemeClr val="tx1"/>
                          </a:solidFill>
                          <a:effectLst/>
                          <a:latin typeface="Times New Roman" panose="02020603050405020304" pitchFamily="18" charset="0"/>
                          <a:ea typeface="標楷體" panose="03000509000000000000" pitchFamily="65" charset="-120"/>
                        </a:rPr>
                        <a:t>(</a:t>
                      </a:r>
                      <a:r>
                        <a:rPr lang="zh-TW" sz="1800" kern="100" dirty="0">
                          <a:solidFill>
                            <a:schemeClr val="tx1"/>
                          </a:solidFill>
                          <a:effectLst/>
                          <a:latin typeface="Times New Roman" panose="02020603050405020304" pitchFamily="18" charset="0"/>
                          <a:ea typeface="標楷體" panose="03000509000000000000" pitchFamily="65" charset="-120"/>
                        </a:rPr>
                        <a:t>請填寫全名</a:t>
                      </a:r>
                      <a:r>
                        <a:rPr lang="en-US" sz="1800" kern="100" dirty="0">
                          <a:solidFill>
                            <a:schemeClr val="tx1"/>
                          </a:solidFill>
                          <a:effectLst/>
                          <a:latin typeface="Times New Roman" panose="02020603050405020304" pitchFamily="18" charset="0"/>
                          <a:ea typeface="標楷體" panose="03000509000000000000" pitchFamily="65" charset="-120"/>
                        </a:rPr>
                        <a:t>)</a:t>
                      </a: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zh-TW" altLang="en-US" sz="1800" kern="100" dirty="0">
                          <a:solidFill>
                            <a:schemeClr val="tx1"/>
                          </a:solidFill>
                          <a:effectLst/>
                          <a:latin typeface="Times New Roman" panose="02020603050405020304" pitchFamily="18" charset="0"/>
                          <a:ea typeface="標楷體" panose="03000509000000000000" pitchFamily="65" charset="-120"/>
                          <a:cs typeface="+mn-cs"/>
                        </a:rPr>
                        <a:t>工作項目</a:t>
                      </a:r>
                      <a:endParaRPr lang="en-US" altLang="zh-TW" sz="1800" kern="100" dirty="0">
                        <a:solidFill>
                          <a:schemeClr val="tx1"/>
                        </a:solidFill>
                        <a:effectLst/>
                        <a:latin typeface="Times New Roman" panose="02020603050405020304" pitchFamily="18" charset="0"/>
                        <a:ea typeface="標楷體" panose="03000509000000000000" pitchFamily="65"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zh-TW" altLang="zh-TW" sz="1800" kern="100" dirty="0">
                          <a:solidFill>
                            <a:schemeClr val="tx1"/>
                          </a:solidFill>
                          <a:effectLst/>
                          <a:latin typeface="Times New Roman" panose="02020603050405020304" pitchFamily="18" charset="0"/>
                          <a:ea typeface="標楷體" panose="03000509000000000000" pitchFamily="65" charset="-120"/>
                        </a:rPr>
                        <a:t>委託內容</a:t>
                      </a:r>
                      <a:endParaRPr lang="zh-TW" alt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TW" sz="1800" kern="100" dirty="0">
                          <a:solidFill>
                            <a:schemeClr val="tx1"/>
                          </a:solidFill>
                          <a:effectLst/>
                          <a:latin typeface="Times New Roman" panose="02020603050405020304" pitchFamily="18" charset="0"/>
                          <a:ea typeface="標楷體" panose="03000509000000000000" pitchFamily="65" charset="-120"/>
                        </a:rPr>
                        <a:t>合作金額</a:t>
                      </a:r>
                      <a:r>
                        <a:rPr lang="en-US" sz="1800" kern="100" dirty="0">
                          <a:solidFill>
                            <a:schemeClr val="tx1"/>
                          </a:solidFill>
                          <a:effectLst/>
                          <a:latin typeface="Times New Roman" panose="02020603050405020304" pitchFamily="18" charset="0"/>
                          <a:ea typeface="標楷體" panose="03000509000000000000" pitchFamily="65" charset="-120"/>
                        </a:rPr>
                        <a:t>(</a:t>
                      </a:r>
                      <a:r>
                        <a:rPr lang="zh-TW" sz="1800" kern="100" dirty="0">
                          <a:solidFill>
                            <a:schemeClr val="tx1"/>
                          </a:solidFill>
                          <a:effectLst/>
                          <a:latin typeface="Times New Roman" panose="02020603050405020304" pitchFamily="18" charset="0"/>
                          <a:ea typeface="標楷體" panose="03000509000000000000" pitchFamily="65" charset="-120"/>
                        </a:rPr>
                        <a:t>不含稅</a:t>
                      </a:r>
                      <a:r>
                        <a:rPr lang="en-US" sz="1800" kern="100" dirty="0">
                          <a:solidFill>
                            <a:schemeClr val="tx1"/>
                          </a:solidFill>
                          <a:effectLst/>
                          <a:latin typeface="Times New Roman" panose="02020603050405020304" pitchFamily="18" charset="0"/>
                          <a:ea typeface="標楷體" panose="03000509000000000000" pitchFamily="65" charset="-120"/>
                        </a:rPr>
                        <a:t>)</a:t>
                      </a: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3707138"/>
                  </a:ext>
                </a:extLst>
              </a:tr>
              <a:tr h="408345">
                <a:tc>
                  <a:txBody>
                    <a:bodyPr/>
                    <a:lstStyle/>
                    <a:p>
                      <a:pPr>
                        <a:lnSpc>
                          <a:spcPts val="2400"/>
                        </a:lnSpc>
                        <a:spcAft>
                          <a:spcPts val="0"/>
                        </a:spcAft>
                      </a:pPr>
                      <a:r>
                        <a:rPr lang="en-US" sz="1800" kern="100">
                          <a:solidFill>
                            <a:schemeClr val="tx1"/>
                          </a:solidFill>
                          <a:effectLst/>
                          <a:latin typeface="Times New Roman" panose="02020603050405020304" pitchFamily="18" charset="0"/>
                          <a:ea typeface="標楷體" panose="03000509000000000000" pitchFamily="65" charset="-120"/>
                        </a:rPr>
                        <a:t> </a:t>
                      </a:r>
                      <a:endParaRPr lang="zh-TW" sz="1800" kern="10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chemeClr val="tx1"/>
                          </a:solidFill>
                          <a:effectLst/>
                          <a:latin typeface="Times New Roman" panose="02020603050405020304" pitchFamily="18" charset="0"/>
                          <a:ea typeface="標楷體" panose="03000509000000000000" pitchFamily="65" charset="-120"/>
                        </a:rPr>
                        <a:t> </a:t>
                      </a: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spcAft>
                          <a:spcPts val="0"/>
                        </a:spcAft>
                      </a:pP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chemeClr val="tx1"/>
                          </a:solidFill>
                          <a:effectLst/>
                          <a:latin typeface="Times New Roman" panose="02020603050405020304" pitchFamily="18" charset="0"/>
                          <a:ea typeface="標楷體" panose="03000509000000000000" pitchFamily="65" charset="-120"/>
                        </a:rPr>
                        <a:t> </a:t>
                      </a: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9292197"/>
                  </a:ext>
                </a:extLst>
              </a:tr>
              <a:tr h="409541">
                <a:tc>
                  <a:txBody>
                    <a:bodyPr/>
                    <a:lstStyle/>
                    <a:p>
                      <a:pPr>
                        <a:lnSpc>
                          <a:spcPts val="2400"/>
                        </a:lnSpc>
                        <a:spcAft>
                          <a:spcPts val="0"/>
                        </a:spcAft>
                      </a:pPr>
                      <a:r>
                        <a:rPr lang="en-US" sz="1800" kern="100" dirty="0">
                          <a:solidFill>
                            <a:schemeClr val="tx1"/>
                          </a:solidFill>
                          <a:effectLst/>
                          <a:latin typeface="Times New Roman" panose="02020603050405020304" pitchFamily="18" charset="0"/>
                          <a:ea typeface="標楷體" panose="03000509000000000000" pitchFamily="65" charset="-120"/>
                        </a:rPr>
                        <a:t>(</a:t>
                      </a:r>
                      <a:r>
                        <a:rPr lang="zh-TW" sz="1800" kern="100" dirty="0">
                          <a:solidFill>
                            <a:schemeClr val="tx1"/>
                          </a:solidFill>
                          <a:effectLst/>
                          <a:latin typeface="Times New Roman" panose="02020603050405020304" pitchFamily="18" charset="0"/>
                          <a:ea typeface="標楷體" panose="03000509000000000000" pitchFamily="65" charset="-120"/>
                        </a:rPr>
                        <a:t>可自行增列</a:t>
                      </a:r>
                      <a:r>
                        <a:rPr lang="en-US" sz="1800" kern="100" dirty="0">
                          <a:solidFill>
                            <a:schemeClr val="tx1"/>
                          </a:solidFill>
                          <a:effectLst/>
                          <a:latin typeface="Times New Roman" panose="02020603050405020304" pitchFamily="18" charset="0"/>
                          <a:ea typeface="標楷體" panose="03000509000000000000" pitchFamily="65" charset="-120"/>
                        </a:rPr>
                        <a:t>)</a:t>
                      </a: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400"/>
                        </a:lnSpc>
                        <a:spcAft>
                          <a:spcPts val="0"/>
                        </a:spcAft>
                      </a:pPr>
                      <a:r>
                        <a:rPr lang="en-US" sz="1800" kern="100" dirty="0">
                          <a:solidFill>
                            <a:schemeClr val="tx1"/>
                          </a:solidFill>
                          <a:effectLst/>
                          <a:latin typeface="Times New Roman" panose="02020603050405020304" pitchFamily="18" charset="0"/>
                          <a:ea typeface="標楷體" panose="03000509000000000000" pitchFamily="65" charset="-120"/>
                        </a:rPr>
                        <a:t> </a:t>
                      </a: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spcAft>
                          <a:spcPts val="0"/>
                        </a:spcAft>
                      </a:pP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spcAft>
                          <a:spcPts val="0"/>
                        </a:spcAft>
                      </a:pPr>
                      <a:r>
                        <a:rPr lang="en-US" sz="1800" kern="100" dirty="0">
                          <a:solidFill>
                            <a:schemeClr val="tx1"/>
                          </a:solidFill>
                          <a:effectLst/>
                          <a:latin typeface="Times New Roman" panose="02020603050405020304" pitchFamily="18" charset="0"/>
                          <a:ea typeface="標楷體" panose="03000509000000000000" pitchFamily="65" charset="-120"/>
                        </a:rPr>
                        <a:t> </a:t>
                      </a:r>
                      <a:endParaRPr lang="zh-TW" sz="1800" kern="100" dirty="0">
                        <a:solidFill>
                          <a:schemeClr val="tx1"/>
                        </a:solidFill>
                        <a:effectLst/>
                        <a:latin typeface="Times New Roman" panose="02020603050405020304" pitchFamily="18" charset="0"/>
                        <a:ea typeface="新細明體" panose="02020500000000000000" pitchFamily="18" charset="-12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2583061"/>
                  </a:ext>
                </a:extLst>
              </a:tr>
            </a:tbl>
          </a:graphicData>
        </a:graphic>
      </p:graphicFrame>
      <p:sp>
        <p:nvSpPr>
          <p:cNvPr id="7" name="矩形 6"/>
          <p:cNvSpPr/>
          <p:nvPr/>
        </p:nvSpPr>
        <p:spPr>
          <a:xfrm>
            <a:off x="3033941" y="4245451"/>
            <a:ext cx="4027587" cy="1089529"/>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uFillTx/>
                <a:latin typeface="Times New Roman"/>
                <a:ea typeface="標楷體"/>
              </a:rPr>
              <a:t>提醒</a:t>
            </a:r>
            <a:r>
              <a:rPr lang="en-US" sz="1800" b="1" i="0" u="none" strike="noStrike" kern="1200" cap="none" spc="0" baseline="0" dirty="0">
                <a:uFillTx/>
                <a:latin typeface="Times New Roman"/>
                <a:ea typeface="標楷體"/>
              </a:rPr>
              <a:t>:</a:t>
            </a:r>
          </a:p>
          <a:p>
            <a:pPr marL="285750" lvl="0" indent="-285750" algn="just">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rPr>
              <a:t>填寫「貳、計畫內容與實施方式」之委外工作項目</a:t>
            </a:r>
            <a:endParaRPr lang="zh-TW" altLang="en-US" b="1" dirty="0">
              <a:latin typeface="Times New Roman"/>
              <a:ea typeface="標楷體"/>
            </a:endParaRPr>
          </a:p>
        </p:txBody>
      </p:sp>
      <p:sp>
        <p:nvSpPr>
          <p:cNvPr id="5" name="矩形 4"/>
          <p:cNvSpPr/>
          <p:nvPr/>
        </p:nvSpPr>
        <p:spPr>
          <a:xfrm>
            <a:off x="9498029" y="2242838"/>
            <a:ext cx="1531188" cy="307777"/>
          </a:xfrm>
          <a:prstGeom prst="rect">
            <a:avLst/>
          </a:prstGeom>
        </p:spPr>
        <p:txBody>
          <a:bodyPr wrap="none">
            <a:spAutoFit/>
          </a:bodyPr>
          <a:lstStyle/>
          <a:p>
            <a:pPr eaLnBrk="0" fontAlgn="base" hangingPunct="0">
              <a:spcBef>
                <a:spcPct val="0"/>
              </a:spcBef>
              <a:spcAft>
                <a:spcPct val="0"/>
              </a:spcAft>
              <a:tabLst>
                <a:tab pos="666750" algn="l"/>
              </a:tabLst>
            </a:pPr>
            <a:r>
              <a:rPr lang="zh-TW" altLang="en-US" sz="1400" dirty="0">
                <a:latin typeface="標楷體" panose="03000509000000000000" pitchFamily="65" charset="-120"/>
                <a:ea typeface="標楷體" panose="03000509000000000000" pitchFamily="65" charset="-120"/>
                <a:cs typeface="Times New Roman" panose="02020603050405020304" pitchFamily="18" charset="0"/>
              </a:rPr>
              <a:t>金額單位 </a:t>
            </a:r>
            <a:r>
              <a:rPr lang="en-US" altLang="zh-TW" sz="1400" dirty="0">
                <a:latin typeface="標楷體" panose="03000509000000000000" pitchFamily="65" charset="-120"/>
                <a:ea typeface="標楷體" panose="03000509000000000000" pitchFamily="65" charset="-120"/>
                <a:cs typeface="Times New Roman" panose="02020603050405020304" pitchFamily="18" charset="0"/>
              </a:rPr>
              <a:t>: </a:t>
            </a:r>
            <a:r>
              <a:rPr lang="zh-TW" altLang="en-US" sz="1400" dirty="0">
                <a:latin typeface="標楷體" panose="03000509000000000000" pitchFamily="65" charset="-120"/>
                <a:ea typeface="標楷體" panose="03000509000000000000" pitchFamily="65" charset="-120"/>
                <a:cs typeface="Times New Roman" panose="02020603050405020304" pitchFamily="18" charset="0"/>
              </a:rPr>
              <a:t>千元</a:t>
            </a:r>
            <a:endParaRPr lang="en-US" altLang="zh-TW" sz="1400" dirty="0">
              <a:latin typeface="標楷體" panose="03000509000000000000" pitchFamily="65" charset="-12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064203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chemeClr val="tx1"/>
                </a:solidFill>
                <a:latin typeface="Times New Roman"/>
              </a:rPr>
              <a:t>參、預期效益</a:t>
            </a:r>
          </a:p>
        </p:txBody>
      </p:sp>
      <p:sp>
        <p:nvSpPr>
          <p:cNvPr id="3" name="文字版面配置區 2"/>
          <p:cNvSpPr>
            <a:spLocks noGrp="1"/>
          </p:cNvSpPr>
          <p:nvPr>
            <p:ph type="body" idx="1"/>
          </p:nvPr>
        </p:nvSpPr>
        <p:spPr/>
        <p:txBody>
          <a:bodyPr/>
          <a:lstStyle/>
          <a:p>
            <a:pPr marL="0" lvl="0" indent="0" eaLnBrk="0" fontAlgn="base" hangingPunct="0">
              <a:spcBef>
                <a:spcPct val="0"/>
              </a:spcBef>
              <a:spcAft>
                <a:spcPct val="0"/>
              </a:spcAft>
              <a:buSzTx/>
              <a:buNone/>
              <a:tabLst>
                <a:tab pos="666750" algn="l"/>
              </a:tabLst>
            </a:pP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一</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、經濟效益</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eaLnBrk="0" fontAlgn="base" hangingPunct="0">
              <a:spcBef>
                <a:spcPct val="0"/>
              </a:spcBef>
              <a:spcAft>
                <a:spcPct val="0"/>
              </a:spcAft>
              <a:buSzTx/>
              <a:tabLst>
                <a:tab pos="666750" algn="l"/>
              </a:tabLst>
            </a:pP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說明：</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  1. </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列出效益來源或計算方式。</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indent="0" eaLnBrk="0" fontAlgn="base" hangingPunct="0">
              <a:spcBef>
                <a:spcPct val="0"/>
              </a:spcBef>
              <a:spcAft>
                <a:spcPct val="0"/>
              </a:spcAft>
              <a:buSzTx/>
              <a:buNone/>
              <a:tabLst>
                <a:tab pos="666750" algn="l"/>
              </a:tabLst>
            </a:pPr>
            <a:r>
              <a:rPr lang="en-US" altLang="zh-TW" sz="2400" dirty="0">
                <a:solidFill>
                  <a:srgbClr val="FF0000"/>
                </a:solidFill>
                <a:latin typeface="標楷體" panose="03000509000000000000" pitchFamily="65" charset="-120"/>
                <a:ea typeface="標楷體" panose="03000509000000000000" pitchFamily="65" charset="-120"/>
                <a:cs typeface="Times New Roman" panose="02020603050405020304" pitchFamily="18" charset="0"/>
              </a:rPr>
              <a:t>  </a:t>
            </a: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2. </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應客觀評估，並作為本計畫驗收成果之參考，若無請填「</a:t>
            </a:r>
            <a:r>
              <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0</a:t>
            </a:r>
            <a:r>
              <a:rPr lang="zh-TW" altLang="en-US"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rgbClr val="FF0000"/>
              </a:solidFill>
              <a:latin typeface="標楷體" panose="03000509000000000000" pitchFamily="65" charset="-120"/>
              <a:ea typeface="標楷體" panose="03000509000000000000" pitchFamily="65" charset="-120"/>
              <a:cs typeface="Times New Roman" panose="02020603050405020304" pitchFamily="18" charset="0"/>
            </a:endParaRPr>
          </a:p>
          <a:p>
            <a:pPr marL="0" lvl="0" indent="0" eaLnBrk="0" fontAlgn="base" hangingPunct="0">
              <a:spcBef>
                <a:spcPct val="0"/>
              </a:spcBef>
              <a:spcAft>
                <a:spcPct val="0"/>
              </a:spcAft>
              <a:buSzTx/>
              <a:buNone/>
              <a:tabLst>
                <a:tab pos="666750" algn="l"/>
              </a:tabLst>
            </a:pPr>
            <a:endParaRPr lang="en-US" altLang="zh-TW" sz="2400" dirty="0">
              <a:solidFill>
                <a:srgbClr val="FF0000"/>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78DB0EE0-3E12-4C9C-A04F-9F0D983138EE}" type="slidenum">
              <a:rPr lang="en-US" altLang="zh-TW" smtClean="0"/>
              <a:t>9</a:t>
            </a:fld>
            <a:endParaRPr lang="zh-TW" altLang="en-US"/>
          </a:p>
        </p:txBody>
      </p:sp>
      <p:graphicFrame>
        <p:nvGraphicFramePr>
          <p:cNvPr id="8" name="表格 7"/>
          <p:cNvGraphicFramePr>
            <a:graphicFrameLocks noGrp="1"/>
          </p:cNvGraphicFramePr>
          <p:nvPr>
            <p:extLst>
              <p:ext uri="{D42A27DB-BD31-4B8C-83A1-F6EECF244321}">
                <p14:modId xmlns:p14="http://schemas.microsoft.com/office/powerpoint/2010/main" val="1260841037"/>
              </p:ext>
            </p:extLst>
          </p:nvPr>
        </p:nvGraphicFramePr>
        <p:xfrm>
          <a:off x="609602" y="1859280"/>
          <a:ext cx="10972801" cy="1737359"/>
        </p:xfrm>
        <a:graphic>
          <a:graphicData uri="http://schemas.openxmlformats.org/drawingml/2006/table">
            <a:tbl>
              <a:tblPr firstRow="1" firstCol="1" lastRow="1" lastCol="1" bandRow="1" bandCol="1"/>
              <a:tblGrid>
                <a:gridCol w="3658332">
                  <a:extLst>
                    <a:ext uri="{9D8B030D-6E8A-4147-A177-3AD203B41FA5}">
                      <a16:colId xmlns:a16="http://schemas.microsoft.com/office/drawing/2014/main" val="1081193349"/>
                    </a:ext>
                  </a:extLst>
                </a:gridCol>
                <a:gridCol w="3682472">
                  <a:extLst>
                    <a:ext uri="{9D8B030D-6E8A-4147-A177-3AD203B41FA5}">
                      <a16:colId xmlns:a16="http://schemas.microsoft.com/office/drawing/2014/main" val="3997822896"/>
                    </a:ext>
                  </a:extLst>
                </a:gridCol>
                <a:gridCol w="3631997">
                  <a:extLst>
                    <a:ext uri="{9D8B030D-6E8A-4147-A177-3AD203B41FA5}">
                      <a16:colId xmlns:a16="http://schemas.microsoft.com/office/drawing/2014/main" val="493320296"/>
                    </a:ext>
                  </a:extLst>
                </a:gridCol>
              </a:tblGrid>
              <a:tr h="429458">
                <a:tc>
                  <a:txBody>
                    <a:bodyPr/>
                    <a:lstStyle/>
                    <a:p>
                      <a:pPr>
                        <a:spcBef>
                          <a:spcPts val="180"/>
                        </a:spcBef>
                        <a:spcAft>
                          <a:spcPts val="180"/>
                        </a:spcAft>
                      </a:pPr>
                      <a:r>
                        <a:rPr lang="en-US" sz="2000" kern="100" dirty="0">
                          <a:effectLst/>
                          <a:latin typeface="Times New Roman" panose="02020603050405020304" pitchFamily="18" charset="0"/>
                          <a:ea typeface="標楷體" panose="03000509000000000000" pitchFamily="65" charset="-120"/>
                          <a:cs typeface="Times New Roman" panose="02020603050405020304" pitchFamily="18" charset="0"/>
                        </a:rPr>
                        <a:t>1.</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增加產值</a:t>
                      </a:r>
                      <a:r>
                        <a:rPr lang="en-US" sz="2000" u="sng" kern="1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千元</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80"/>
                        </a:spcBef>
                        <a:spcAft>
                          <a:spcPts val="180"/>
                        </a:spcAft>
                      </a:pPr>
                      <a:r>
                        <a:rPr lang="en-US" sz="2000" kern="100" dirty="0">
                          <a:effectLst/>
                          <a:latin typeface="Times New Roman" panose="02020603050405020304" pitchFamily="18" charset="0"/>
                          <a:ea typeface="標楷體" panose="03000509000000000000" pitchFamily="65" charset="-120"/>
                          <a:cs typeface="Times New Roman" panose="02020603050405020304" pitchFamily="18" charset="0"/>
                        </a:rPr>
                        <a:t>2.</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產出新產品或服務共</a:t>
                      </a:r>
                      <a:r>
                        <a:rPr lang="en-US" sz="2000" u="sng" kern="1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項</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80"/>
                        </a:spcBef>
                        <a:spcAft>
                          <a:spcPts val="180"/>
                        </a:spcAft>
                      </a:pPr>
                      <a:r>
                        <a:rPr lang="en-US" sz="2000" kern="100">
                          <a:effectLst/>
                          <a:latin typeface="Times New Roman" panose="02020603050405020304" pitchFamily="18" charset="0"/>
                          <a:ea typeface="標楷體" panose="03000509000000000000" pitchFamily="65" charset="-120"/>
                          <a:cs typeface="Times New Roman" panose="02020603050405020304" pitchFamily="18" charset="0"/>
                        </a:rPr>
                        <a:t>3.</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衍生商品或服務數共</a:t>
                      </a:r>
                      <a:r>
                        <a:rPr lang="en-US" sz="2000" u="sng" kern="10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項</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5450522"/>
                  </a:ext>
                </a:extLst>
              </a:tr>
              <a:tr h="435967">
                <a:tc>
                  <a:txBody>
                    <a:bodyPr/>
                    <a:lstStyle/>
                    <a:p>
                      <a:pPr>
                        <a:spcBef>
                          <a:spcPts val="180"/>
                        </a:spcBef>
                        <a:spcAft>
                          <a:spcPts val="180"/>
                        </a:spcAft>
                      </a:pPr>
                      <a:r>
                        <a:rPr lang="en-US" sz="2000" kern="100" dirty="0">
                          <a:effectLst/>
                          <a:latin typeface="Times New Roman" panose="02020603050405020304" pitchFamily="18" charset="0"/>
                          <a:ea typeface="標楷體" panose="03000509000000000000" pitchFamily="65" charset="-120"/>
                          <a:cs typeface="Times New Roman" panose="02020603050405020304" pitchFamily="18" charset="0"/>
                        </a:rPr>
                        <a:t>4.</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投入研發費用</a:t>
                      </a:r>
                      <a:r>
                        <a:rPr lang="en-US" sz="2000" u="sng" kern="1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千元</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80"/>
                        </a:spcBef>
                        <a:spcAft>
                          <a:spcPts val="180"/>
                        </a:spcAft>
                      </a:pPr>
                      <a:r>
                        <a:rPr lang="en-US" sz="2000" kern="100">
                          <a:effectLst/>
                          <a:latin typeface="Times New Roman" panose="02020603050405020304" pitchFamily="18" charset="0"/>
                          <a:ea typeface="標楷體" panose="03000509000000000000" pitchFamily="65" charset="-120"/>
                          <a:cs typeface="Times New Roman" panose="02020603050405020304" pitchFamily="18" charset="0"/>
                        </a:rPr>
                        <a:t>5.</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促成投資額</a:t>
                      </a:r>
                      <a:r>
                        <a:rPr lang="en-US" sz="2000" u="sng" kern="10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千元</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80"/>
                        </a:spcBef>
                        <a:spcAft>
                          <a:spcPts val="180"/>
                        </a:spcAft>
                      </a:pPr>
                      <a:r>
                        <a:rPr lang="en-US" sz="2000" kern="100">
                          <a:effectLst/>
                          <a:latin typeface="Times New Roman" panose="02020603050405020304" pitchFamily="18" charset="0"/>
                          <a:ea typeface="標楷體" panose="03000509000000000000" pitchFamily="65" charset="-120"/>
                          <a:cs typeface="Times New Roman" panose="02020603050405020304" pitchFamily="18" charset="0"/>
                        </a:rPr>
                        <a:t>6.</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降低成本</a:t>
                      </a:r>
                      <a:r>
                        <a:rPr lang="en-US" sz="2000" u="sng" kern="10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千元</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0408274"/>
                  </a:ext>
                </a:extLst>
              </a:tr>
              <a:tr h="435967">
                <a:tc>
                  <a:txBody>
                    <a:bodyPr/>
                    <a:lstStyle/>
                    <a:p>
                      <a:pPr algn="dist">
                        <a:spcBef>
                          <a:spcPts val="180"/>
                        </a:spcBef>
                        <a:spcAft>
                          <a:spcPts val="180"/>
                        </a:spcAft>
                      </a:pPr>
                      <a:r>
                        <a:rPr lang="en-US" sz="2000" kern="100">
                          <a:effectLst/>
                          <a:latin typeface="Times New Roman" panose="02020603050405020304" pitchFamily="18" charset="0"/>
                          <a:ea typeface="標楷體" panose="03000509000000000000" pitchFamily="65" charset="-120"/>
                          <a:cs typeface="Times New Roman" panose="02020603050405020304" pitchFamily="18" charset="0"/>
                        </a:rPr>
                        <a:t>7.</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增加就業人數</a:t>
                      </a:r>
                      <a:r>
                        <a:rPr lang="en-US" sz="2000" u="sng" kern="10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人</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dist">
                        <a:spcBef>
                          <a:spcPts val="180"/>
                        </a:spcBef>
                        <a:spcAft>
                          <a:spcPts val="180"/>
                        </a:spcAft>
                      </a:pPr>
                      <a:r>
                        <a:rPr lang="en-US" sz="2000" kern="100">
                          <a:effectLst/>
                          <a:latin typeface="Times New Roman" panose="02020603050405020304" pitchFamily="18" charset="0"/>
                          <a:ea typeface="標楷體" panose="03000509000000000000" pitchFamily="65" charset="-120"/>
                          <a:cs typeface="Times New Roman" panose="02020603050405020304" pitchFamily="18" charset="0"/>
                        </a:rPr>
                        <a:t>8.</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成立新公司</a:t>
                      </a:r>
                      <a:r>
                        <a:rPr lang="en-US" sz="2000" u="sng" kern="10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家</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80"/>
                        </a:spcBef>
                        <a:spcAft>
                          <a:spcPts val="180"/>
                        </a:spcAft>
                      </a:pPr>
                      <a:r>
                        <a:rPr lang="en-US" sz="2000" kern="100">
                          <a:effectLst/>
                          <a:latin typeface="Times New Roman" panose="02020603050405020304" pitchFamily="18" charset="0"/>
                          <a:ea typeface="標楷體" panose="03000509000000000000" pitchFamily="65" charset="-120"/>
                          <a:cs typeface="Times New Roman" panose="02020603050405020304" pitchFamily="18" charset="0"/>
                        </a:rPr>
                        <a:t>9.</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發明專利共</a:t>
                      </a:r>
                      <a:r>
                        <a:rPr lang="en-US" sz="2000" u="sng" kern="10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a:effectLst/>
                          <a:latin typeface="Times New Roman" panose="02020603050405020304" pitchFamily="18" charset="0"/>
                          <a:ea typeface="標楷體" panose="03000509000000000000" pitchFamily="65" charset="-120"/>
                          <a:cs typeface="Times New Roman" panose="02020603050405020304" pitchFamily="18" charset="0"/>
                        </a:rPr>
                        <a:t>件</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9592972"/>
                  </a:ext>
                </a:extLst>
              </a:tr>
              <a:tr h="435967">
                <a:tc>
                  <a:txBody>
                    <a:bodyPr/>
                    <a:lstStyle/>
                    <a:p>
                      <a:pPr>
                        <a:spcBef>
                          <a:spcPts val="180"/>
                        </a:spcBef>
                        <a:spcAft>
                          <a:spcPts val="180"/>
                        </a:spcAft>
                      </a:pPr>
                      <a:r>
                        <a:rPr lang="en-US" sz="2000" kern="100" dirty="0">
                          <a:effectLst/>
                          <a:latin typeface="Times New Roman" panose="02020603050405020304" pitchFamily="18" charset="0"/>
                          <a:ea typeface="標楷體" panose="03000509000000000000" pitchFamily="65" charset="-120"/>
                          <a:cs typeface="Times New Roman" panose="02020603050405020304" pitchFamily="18" charset="0"/>
                        </a:rPr>
                        <a:t>10.</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新型、新式樣專利共</a:t>
                      </a:r>
                      <a:r>
                        <a:rPr lang="en-US" sz="2000" u="sng" kern="1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件</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80"/>
                        </a:spcBef>
                        <a:spcAft>
                          <a:spcPts val="180"/>
                        </a:spcAft>
                      </a:pPr>
                      <a:r>
                        <a:rPr lang="en-US" sz="2000" kern="10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80"/>
                        </a:spcBef>
                        <a:spcAft>
                          <a:spcPts val="180"/>
                        </a:spcAft>
                      </a:pPr>
                      <a:r>
                        <a:rPr lang="en-US" sz="2000" kern="100" dirty="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0753319"/>
                  </a:ext>
                </a:extLst>
              </a:tr>
            </a:tbl>
          </a:graphicData>
        </a:graphic>
      </p:graphicFrame>
    </p:spTree>
    <p:extLst>
      <p:ext uri="{BB962C8B-B14F-4D97-AF65-F5344CB8AC3E}">
        <p14:creationId xmlns:p14="http://schemas.microsoft.com/office/powerpoint/2010/main" val="2695005359"/>
      </p:ext>
    </p:extLst>
  </p:cSld>
  <p:clrMapOvr>
    <a:masterClrMapping/>
  </p:clrMapOvr>
</p:sld>
</file>

<file path=ppt/theme/theme1.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楷體">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12185</TotalTime>
  <Words>2281</Words>
  <Application>Microsoft Office PowerPoint</Application>
  <PresentationFormat>寬螢幕</PresentationFormat>
  <Paragraphs>519</Paragraphs>
  <Slides>17</Slides>
  <Notes>2</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17</vt:i4>
      </vt:variant>
    </vt:vector>
  </HeadingPairs>
  <TitlesOfParts>
    <vt:vector size="24" baseType="lpstr">
      <vt:lpstr>細明體</vt:lpstr>
      <vt:lpstr>新細明體</vt:lpstr>
      <vt:lpstr>標楷體</vt:lpstr>
      <vt:lpstr>Arial</vt:lpstr>
      <vt:lpstr>Calibri</vt:lpstr>
      <vt:lpstr>Times New Roman</vt:lpstr>
      <vt:lpstr>1_Office 佈景主題</vt:lpstr>
      <vt:lpstr>PowerPoint 簡報</vt:lpstr>
      <vt:lpstr>大綱</vt:lpstr>
      <vt:lpstr>申請書撰寫說明(本頁可刪)</vt:lpstr>
      <vt:lpstr>壹、公司概況</vt:lpstr>
      <vt:lpstr>壹、公司概況</vt:lpstr>
      <vt:lpstr>貳、計畫內容與實施方式</vt:lpstr>
      <vt:lpstr>貳、計畫內容與實施方式</vt:lpstr>
      <vt:lpstr>貳、計畫內容與實施方式</vt:lpstr>
      <vt:lpstr>參、預期效益</vt:lpstr>
      <vt:lpstr>參、預期效益</vt:lpstr>
      <vt:lpstr>肆、經費需求</vt:lpstr>
      <vt:lpstr>肆、經費需求</vt:lpstr>
      <vt:lpstr>肆、經費需求</vt:lpstr>
      <vt:lpstr>肆、經費需求</vt:lpstr>
      <vt:lpstr>附件一、差異說明資料(無則免填)</vt:lpstr>
      <vt:lpstr>附件二、書面審查意見及回覆說明</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陳姿樺</dc:creator>
  <cp:lastModifiedBy>張瑄育</cp:lastModifiedBy>
  <cp:revision>190</cp:revision>
  <cp:lastPrinted>2023-04-10T07:25:22Z</cp:lastPrinted>
  <dcterms:created xsi:type="dcterms:W3CDTF">2022-03-04T08:42:22Z</dcterms:created>
  <dcterms:modified xsi:type="dcterms:W3CDTF">2023-12-28T01:20:35Z</dcterms:modified>
</cp:coreProperties>
</file>